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71" r:id="rId2"/>
    <p:sldId id="277" r:id="rId3"/>
    <p:sldId id="274" r:id="rId4"/>
    <p:sldId id="281" r:id="rId5"/>
    <p:sldId id="278" r:id="rId6"/>
    <p:sldId id="287" r:id="rId7"/>
    <p:sldId id="286" r:id="rId8"/>
    <p:sldId id="282" r:id="rId9"/>
    <p:sldId id="285" r:id="rId10"/>
  </p:sldIdLst>
  <p:sldSz cx="10691813" cy="7559675"/>
  <p:notesSz cx="6797675" cy="9926638"/>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C0737F8-E00A-4078-AB57-6544375F140B}">
          <p14:sldIdLst>
            <p14:sldId id="271"/>
            <p14:sldId id="277"/>
            <p14:sldId id="274"/>
            <p14:sldId id="281"/>
            <p14:sldId id="278"/>
            <p14:sldId id="287"/>
            <p14:sldId id="286"/>
            <p14:sldId id="282"/>
            <p14:sldId id="285"/>
          </p14:sldIdLst>
        </p14:section>
      </p14:sectionLst>
    </p:ext>
    <p:ext uri="{EFAFB233-063F-42B5-8137-9DF3F51BA10A}">
      <p15:sldGuideLst xmlns:p15="http://schemas.microsoft.com/office/powerpoint/2012/main">
        <p15:guide id="1" orient="horz" pos="61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5" autoAdjust="0"/>
    <p:restoredTop sz="95770" autoAdjust="0"/>
  </p:normalViewPr>
  <p:slideViewPr>
    <p:cSldViewPr snapToGrid="0">
      <p:cViewPr varScale="1">
        <p:scale>
          <a:sx n="64" d="100"/>
          <a:sy n="64" d="100"/>
        </p:scale>
        <p:origin x="1458" y="66"/>
      </p:cViewPr>
      <p:guideLst>
        <p:guide orient="horz" pos="612"/>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2016/3/27</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276627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2</a:t>
            </a:fld>
            <a:endParaRPr kumimoji="1" lang="ja-JP" altLang="en-US"/>
          </a:p>
        </p:txBody>
      </p:sp>
    </p:spTree>
    <p:extLst>
      <p:ext uri="{BB962C8B-B14F-4D97-AF65-F5344CB8AC3E}">
        <p14:creationId xmlns:p14="http://schemas.microsoft.com/office/powerpoint/2010/main" val="147737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3</a:t>
            </a:fld>
            <a:endParaRPr kumimoji="1" lang="ja-JP" altLang="en-US"/>
          </a:p>
        </p:txBody>
      </p:sp>
    </p:spTree>
    <p:extLst>
      <p:ext uri="{BB962C8B-B14F-4D97-AF65-F5344CB8AC3E}">
        <p14:creationId xmlns:p14="http://schemas.microsoft.com/office/powerpoint/2010/main" val="181297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4</a:t>
            </a:fld>
            <a:endParaRPr kumimoji="1" lang="ja-JP" altLang="en-US"/>
          </a:p>
        </p:txBody>
      </p:sp>
    </p:spTree>
    <p:extLst>
      <p:ext uri="{BB962C8B-B14F-4D97-AF65-F5344CB8AC3E}">
        <p14:creationId xmlns:p14="http://schemas.microsoft.com/office/powerpoint/2010/main" val="129245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5</a:t>
            </a:fld>
            <a:endParaRPr kumimoji="1" lang="ja-JP" altLang="en-US"/>
          </a:p>
        </p:txBody>
      </p:sp>
    </p:spTree>
    <p:extLst>
      <p:ext uri="{BB962C8B-B14F-4D97-AF65-F5344CB8AC3E}">
        <p14:creationId xmlns:p14="http://schemas.microsoft.com/office/powerpoint/2010/main" val="25869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6</a:t>
            </a:fld>
            <a:endParaRPr kumimoji="1" lang="ja-JP" altLang="en-US"/>
          </a:p>
        </p:txBody>
      </p:sp>
    </p:spTree>
    <p:extLst>
      <p:ext uri="{BB962C8B-B14F-4D97-AF65-F5344CB8AC3E}">
        <p14:creationId xmlns:p14="http://schemas.microsoft.com/office/powerpoint/2010/main" val="112992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7</a:t>
            </a:fld>
            <a:endParaRPr kumimoji="1" lang="ja-JP" altLang="en-US"/>
          </a:p>
        </p:txBody>
      </p:sp>
    </p:spTree>
    <p:extLst>
      <p:ext uri="{BB962C8B-B14F-4D97-AF65-F5344CB8AC3E}">
        <p14:creationId xmlns:p14="http://schemas.microsoft.com/office/powerpoint/2010/main" val="181782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8</a:t>
            </a:fld>
            <a:endParaRPr kumimoji="1" lang="ja-JP" altLang="en-US"/>
          </a:p>
        </p:txBody>
      </p:sp>
    </p:spTree>
    <p:extLst>
      <p:ext uri="{BB962C8B-B14F-4D97-AF65-F5344CB8AC3E}">
        <p14:creationId xmlns:p14="http://schemas.microsoft.com/office/powerpoint/2010/main" val="117541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9</a:t>
            </a:fld>
            <a:endParaRPr kumimoji="1" lang="ja-JP" altLang="en-US"/>
          </a:p>
        </p:txBody>
      </p:sp>
    </p:spTree>
    <p:extLst>
      <p:ext uri="{BB962C8B-B14F-4D97-AF65-F5344CB8AC3E}">
        <p14:creationId xmlns:p14="http://schemas.microsoft.com/office/powerpoint/2010/main" val="93530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417970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62150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50839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7354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2689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46782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26928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6442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25510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1131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smtClean="0"/>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2016/3/27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16197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2016/3/27</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75824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g"/><Relationship Id="rId4" Type="http://schemas.openxmlformats.org/officeDocument/2006/relationships/image" Target="../media/image26.jpeg"/><Relationship Id="rId9"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修学旅行生のための長崎市の産業革命遺産 </a:t>
            </a:r>
            <a:endParaRPr lang="ja-JP" altLang="en-US" sz="1540" dirty="0">
              <a:solidFill>
                <a:schemeClr val="bg1"/>
              </a:solidFill>
              <a:latin typeface="Meiryo" charset="-128"/>
              <a:ea typeface="Meiryo" charset="-128"/>
              <a:cs typeface="Meiryo" charset="-128"/>
            </a:endParaRPr>
          </a:p>
        </p:txBody>
      </p:sp>
      <p:sp>
        <p:nvSpPr>
          <p:cNvPr id="26" name="テキスト ボックス 25"/>
          <p:cNvSpPr txBox="1"/>
          <p:nvPr/>
        </p:nvSpPr>
        <p:spPr>
          <a:xfrm>
            <a:off x="89381" y="474791"/>
            <a:ext cx="5755031" cy="338554"/>
          </a:xfrm>
          <a:prstGeom prst="rect">
            <a:avLst/>
          </a:prstGeom>
          <a:noFill/>
        </p:spPr>
        <p:txBody>
          <a:bodyPr wrap="square" rtlCol="0">
            <a:spAutoFit/>
          </a:bodyPr>
          <a:lstStyle/>
          <a:p>
            <a:r>
              <a:rPr lang="ja-JP" altLang="en-US" sz="1600" b="1" dirty="0">
                <a:solidFill>
                  <a:srgbClr val="C00000"/>
                </a:solidFill>
                <a:latin typeface="Meiryo UI" panose="020B0604030504040204" pitchFamily="50" charset="-128"/>
                <a:ea typeface="Meiryo UI" panose="020B0604030504040204" pitchFamily="50" charset="-128"/>
              </a:rPr>
              <a:t>～明治日本の産業革命遺産　製鉄</a:t>
            </a:r>
            <a:r>
              <a:rPr lang="ja-JP" altLang="en-US" sz="1600" b="1" dirty="0" smtClean="0">
                <a:solidFill>
                  <a:srgbClr val="C00000"/>
                </a:solidFill>
                <a:latin typeface="Meiryo UI" panose="020B0604030504040204" pitchFamily="50" charset="-128"/>
                <a:ea typeface="Meiryo UI" panose="020B0604030504040204" pitchFamily="50" charset="-128"/>
              </a:rPr>
              <a:t>・製鋼、</a:t>
            </a:r>
            <a:r>
              <a:rPr lang="ja-JP" altLang="en-US" sz="1600" b="1" dirty="0">
                <a:solidFill>
                  <a:srgbClr val="C00000"/>
                </a:solidFill>
                <a:latin typeface="Meiryo UI" panose="020B0604030504040204" pitchFamily="50" charset="-128"/>
                <a:ea typeface="Meiryo UI" panose="020B0604030504040204" pitchFamily="50" charset="-128"/>
              </a:rPr>
              <a:t>造船、石炭産業～</a:t>
            </a:r>
            <a:endParaRPr lang="en-US" altLang="ja-JP" sz="1600" b="1" dirty="0" smtClean="0">
              <a:solidFill>
                <a:srgbClr val="C0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041984" y="480486"/>
            <a:ext cx="4477661" cy="307777"/>
          </a:xfrm>
          <a:prstGeom prst="rect">
            <a:avLst/>
          </a:prstGeom>
          <a:noFill/>
        </p:spPr>
        <p:txBody>
          <a:bodyPr wrap="square" rtlCol="0">
            <a:spAutoFit/>
          </a:bodyPr>
          <a:lstStyle/>
          <a:p>
            <a:r>
              <a:rPr lang="ja-JP" altLang="ja-JP" sz="1400" dirty="0">
                <a:latin typeface="Meiryo" charset="-128"/>
                <a:ea typeface="Meiryo" charset="-128"/>
                <a:cs typeface="Meiryo" charset="-128"/>
              </a:rPr>
              <a:t>※</a:t>
            </a:r>
            <a:r>
              <a:rPr lang="en-US" altLang="ja-JP" sz="1400" dirty="0">
                <a:latin typeface="Meiryo" charset="-128"/>
                <a:ea typeface="Meiryo" charset="-128"/>
                <a:cs typeface="Meiryo" charset="-128"/>
              </a:rPr>
              <a:t>2015</a:t>
            </a:r>
            <a:r>
              <a:rPr lang="ja-JP" altLang="ja-JP" sz="1400" dirty="0">
                <a:latin typeface="Meiryo" charset="-128"/>
                <a:ea typeface="Meiryo" charset="-128"/>
                <a:cs typeface="Meiryo" charset="-128"/>
              </a:rPr>
              <a:t>年世界文化遺産に登録</a:t>
            </a:r>
          </a:p>
        </p:txBody>
      </p:sp>
      <p:sp>
        <p:nvSpPr>
          <p:cNvPr id="52" name="テキスト ボックス 51"/>
          <p:cNvSpPr txBox="1"/>
          <p:nvPr/>
        </p:nvSpPr>
        <p:spPr>
          <a:xfrm>
            <a:off x="584395" y="4722087"/>
            <a:ext cx="5457588" cy="1600438"/>
          </a:xfrm>
          <a:prstGeom prst="rect">
            <a:avLst/>
          </a:prstGeom>
          <a:noFill/>
        </p:spPr>
        <p:txBody>
          <a:bodyPr wrap="square" rtlCol="0">
            <a:spAutoFit/>
          </a:bodyPr>
          <a:lstStyle/>
          <a:p>
            <a:r>
              <a:rPr lang="ja-JP" altLang="ja-JP" sz="1400" dirty="0">
                <a:latin typeface="Meiryo" charset="-128"/>
                <a:ea typeface="Meiryo" charset="-128"/>
                <a:cs typeface="Meiryo" charset="-128"/>
              </a:rPr>
              <a:t>日本は幕末（ばく</a:t>
            </a:r>
            <a:r>
              <a:rPr lang="ja-JP" altLang="ja-JP" sz="1400" dirty="0" smtClean="0">
                <a:latin typeface="Meiryo" charset="-128"/>
                <a:ea typeface="Meiryo" charset="-128"/>
                <a:cs typeface="Meiryo" charset="-128"/>
              </a:rPr>
              <a:t>まつ</a:t>
            </a:r>
            <a:r>
              <a:rPr lang="ja-JP" altLang="ja-JP" sz="1400" dirty="0">
                <a:latin typeface="Meiryo" charset="-128"/>
                <a:ea typeface="Meiryo" charset="-128"/>
                <a:cs typeface="Meiryo" charset="-128"/>
              </a:rPr>
              <a:t>―</a:t>
            </a:r>
            <a:r>
              <a:rPr lang="ja-JP" altLang="ja-JP" sz="1400" dirty="0" smtClean="0">
                <a:latin typeface="Meiryo" charset="-128"/>
                <a:ea typeface="Meiryo" charset="-128"/>
                <a:cs typeface="Meiryo" charset="-128"/>
              </a:rPr>
              <a:t>江戸</a:t>
            </a:r>
            <a:r>
              <a:rPr lang="ja-JP" altLang="ja-JP" sz="1400" dirty="0">
                <a:latin typeface="Meiryo" charset="-128"/>
                <a:ea typeface="Meiryo" charset="-128"/>
                <a:cs typeface="Meiryo" charset="-128"/>
              </a:rPr>
              <a:t>時代後期）から明治期にかけて、西洋の技術や知識（ちしき）をはば広く吸収（きゅうしゅう）しました。そして、おどろくほどの速さで工業化、近代化を成しとげました。それまで、西洋以外の地域（ちいき）で、自分たちの考えと自分たちの力だけで近代化に取り組んだ国はありませんでした。短い期間（きかん）で、やりとげたことも、世界的に珍しいことでした。 </a:t>
            </a:r>
          </a:p>
        </p:txBody>
      </p:sp>
      <p:sp>
        <p:nvSpPr>
          <p:cNvPr id="56" name="テキスト ボックス 55"/>
          <p:cNvSpPr txBox="1"/>
          <p:nvPr/>
        </p:nvSpPr>
        <p:spPr>
          <a:xfrm>
            <a:off x="351690" y="971550"/>
            <a:ext cx="5924496"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日本の発展（はってん）を支えた長崎の産業遺産（さんぎょういさん）</a:t>
            </a:r>
            <a:endParaRPr lang="ja-JP" altLang="ja-JP" sz="1400" dirty="0">
              <a:solidFill>
                <a:srgbClr val="C00000"/>
              </a:solidFill>
              <a:latin typeface="Meiryo" charset="-128"/>
              <a:ea typeface="Meiryo" charset="-128"/>
              <a:cs typeface="Meiryo" charset="-128"/>
            </a:endParaRPr>
          </a:p>
        </p:txBody>
      </p:sp>
      <p:sp>
        <p:nvSpPr>
          <p:cNvPr id="40" name="テキスト ボックス 39"/>
          <p:cNvSpPr txBox="1"/>
          <p:nvPr/>
        </p:nvSpPr>
        <p:spPr>
          <a:xfrm>
            <a:off x="2712124" y="4288039"/>
            <a:ext cx="2840356" cy="230832"/>
          </a:xfrm>
          <a:prstGeom prst="rect">
            <a:avLst/>
          </a:prstGeom>
          <a:noFill/>
        </p:spPr>
        <p:txBody>
          <a:bodyPr wrap="square" rtlCol="0">
            <a:spAutoFit/>
          </a:bodyPr>
          <a:lstStyle/>
          <a:p>
            <a:r>
              <a:rPr lang="ja-JP" altLang="en-US" sz="900" dirty="0" smtClean="0">
                <a:latin typeface="Meiryo" charset="-128"/>
                <a:ea typeface="Meiryo" charset="-128"/>
                <a:cs typeface="Meiryo" charset="-128"/>
              </a:rPr>
              <a:t>端島炭坑（軍艦島）</a:t>
            </a:r>
            <a:endParaRPr lang="ja-JP" altLang="ja-JP" sz="900" dirty="0">
              <a:latin typeface="Meiryo" charset="-128"/>
              <a:ea typeface="Meiryo" charset="-128"/>
              <a:cs typeface="Meiryo" charset="-128"/>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1608" t="10192" r="6113" b="21382"/>
          <a:stretch/>
        </p:blipFill>
        <p:spPr>
          <a:xfrm>
            <a:off x="584394" y="1362752"/>
            <a:ext cx="5260018" cy="2925287"/>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7161" t="9145" r="3893" b="14825"/>
          <a:stretch/>
        </p:blipFill>
        <p:spPr>
          <a:xfrm rot="540026">
            <a:off x="6290123" y="3039065"/>
            <a:ext cx="4133022" cy="2497949"/>
          </a:xfrm>
          <a:prstGeom prst="rect">
            <a:avLst/>
          </a:prstGeom>
        </p:spPr>
      </p:pic>
    </p:spTree>
    <p:extLst>
      <p:ext uri="{BB962C8B-B14F-4D97-AF65-F5344CB8AC3E}">
        <p14:creationId xmlns:p14="http://schemas.microsoft.com/office/powerpoint/2010/main" val="1986838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修学旅行生のための長崎市の産業革命遺産 </a:t>
            </a:r>
            <a:endParaRPr lang="ja-JP" altLang="en-US" sz="1540" dirty="0">
              <a:solidFill>
                <a:schemeClr val="bg1"/>
              </a:solidFill>
              <a:latin typeface="Meiryo" charset="-128"/>
              <a:ea typeface="Meiryo" charset="-128"/>
              <a:cs typeface="Meiryo" charset="-128"/>
            </a:endParaRPr>
          </a:p>
        </p:txBody>
      </p:sp>
      <p:sp>
        <p:nvSpPr>
          <p:cNvPr id="22" name="テキスト ボックス 21"/>
          <p:cNvSpPr txBox="1"/>
          <p:nvPr/>
        </p:nvSpPr>
        <p:spPr>
          <a:xfrm>
            <a:off x="735565" y="6228688"/>
            <a:ext cx="9697589" cy="738664"/>
          </a:xfrm>
          <a:prstGeom prst="rect">
            <a:avLst/>
          </a:prstGeom>
          <a:noFill/>
        </p:spPr>
        <p:txBody>
          <a:bodyPr wrap="square" rtlCol="0">
            <a:spAutoFit/>
          </a:bodyPr>
          <a:lstStyle/>
          <a:p>
            <a:r>
              <a:rPr lang="ja-JP" altLang="ja-JP" sz="1400" dirty="0">
                <a:latin typeface="Meiryo" charset="-128"/>
                <a:ea typeface="Meiryo" charset="-128"/>
                <a:cs typeface="Meiryo" charset="-128"/>
              </a:rPr>
              <a:t>日本の窓だった長崎にはいち早く西洋の文化や技術が伝えられました。それを学びに、日本中から人が集まりました。そして日本の伝統文化、伝統技術を土台に西欧の技術を取り入れて、日本の工業化を進めていきました。それはあらたな日本の国づくり。産業</a:t>
            </a:r>
            <a:r>
              <a:rPr lang="ja-JP" altLang="ja-JP" sz="1400" dirty="0" smtClean="0">
                <a:latin typeface="Meiryo" charset="-128"/>
                <a:ea typeface="Meiryo" charset="-128"/>
                <a:cs typeface="Meiryo" charset="-128"/>
              </a:rPr>
              <a:t>遺産</a:t>
            </a:r>
            <a:r>
              <a:rPr lang="ja-JP" altLang="en-US" sz="1400" dirty="0" smtClean="0">
                <a:latin typeface="Meiryo" charset="-128"/>
                <a:ea typeface="Meiryo" charset="-128"/>
                <a:cs typeface="Meiryo" charset="-128"/>
              </a:rPr>
              <a:t>（</a:t>
            </a:r>
            <a:r>
              <a:rPr lang="ja-JP" altLang="ja-JP" sz="1400" dirty="0" smtClean="0">
                <a:latin typeface="Meiryo" charset="-128"/>
                <a:ea typeface="Meiryo" charset="-128"/>
                <a:cs typeface="Meiryo" charset="-128"/>
              </a:rPr>
              <a:t>さんぎょういさん</a:t>
            </a:r>
            <a:r>
              <a:rPr lang="ja-JP" altLang="en-US" sz="1400" dirty="0" smtClean="0">
                <a:latin typeface="Meiryo" charset="-128"/>
                <a:ea typeface="Meiryo" charset="-128"/>
                <a:cs typeface="Meiryo" charset="-128"/>
              </a:rPr>
              <a:t>）</a:t>
            </a:r>
            <a:r>
              <a:rPr lang="ja-JP" altLang="ja-JP" sz="1400" dirty="0" smtClean="0">
                <a:latin typeface="Meiryo" charset="-128"/>
                <a:ea typeface="Meiryo" charset="-128"/>
                <a:cs typeface="Meiryo" charset="-128"/>
              </a:rPr>
              <a:t>に</a:t>
            </a:r>
            <a:r>
              <a:rPr lang="ja-JP" altLang="ja-JP" sz="1400" dirty="0">
                <a:latin typeface="Meiryo" charset="-128"/>
                <a:ea typeface="Meiryo" charset="-128"/>
                <a:cs typeface="Meiryo" charset="-128"/>
              </a:rPr>
              <a:t>秘（ひ）められた夢と希望の物語を読んでみませんか。</a:t>
            </a:r>
          </a:p>
        </p:txBody>
      </p:sp>
      <p:sp>
        <p:nvSpPr>
          <p:cNvPr id="23" name="テキスト ボックス 22"/>
          <p:cNvSpPr txBox="1"/>
          <p:nvPr/>
        </p:nvSpPr>
        <p:spPr>
          <a:xfrm>
            <a:off x="556756" y="946927"/>
            <a:ext cx="3609751"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日本の近代化をひっぱった町が、長崎。</a:t>
            </a:r>
            <a:endParaRPr lang="ja-JP" altLang="ja-JP" sz="1400" dirty="0">
              <a:solidFill>
                <a:srgbClr val="C00000"/>
              </a:solidFill>
              <a:latin typeface="Meiryo" charset="-128"/>
              <a:ea typeface="Meiryo" charset="-128"/>
              <a:cs typeface="Meiryo" charset="-128"/>
            </a:endParaRPr>
          </a:p>
        </p:txBody>
      </p:sp>
      <p:sp>
        <p:nvSpPr>
          <p:cNvPr id="41" name="テキスト ボックス 40"/>
          <p:cNvSpPr txBox="1"/>
          <p:nvPr/>
        </p:nvSpPr>
        <p:spPr>
          <a:xfrm>
            <a:off x="735565" y="5814728"/>
            <a:ext cx="2840356" cy="261610"/>
          </a:xfrm>
          <a:prstGeom prst="rect">
            <a:avLst/>
          </a:prstGeom>
          <a:noFill/>
        </p:spPr>
        <p:txBody>
          <a:bodyPr wrap="square" rtlCol="0">
            <a:spAutoFit/>
          </a:bodyPr>
          <a:lstStyle/>
          <a:p>
            <a:r>
              <a:rPr lang="ja-JP" altLang="en-US" sz="1100" smtClean="0">
                <a:latin typeface="Meiryo" charset="-128"/>
                <a:ea typeface="Meiryo" charset="-128"/>
                <a:cs typeface="Meiryo" charset="-128"/>
              </a:rPr>
              <a:t>シ</a:t>
            </a:r>
            <a:r>
              <a:rPr lang="ja-JP" altLang="en-US" sz="1100">
                <a:latin typeface="Meiryo" charset="-128"/>
                <a:ea typeface="Meiryo" charset="-128"/>
                <a:cs typeface="Meiryo" charset="-128"/>
              </a:rPr>
              <a:t>゙ャイアント・カンチレバークレーン</a:t>
            </a:r>
            <a:endParaRPr lang="ja-JP" altLang="ja-JP" sz="1100" dirty="0">
              <a:latin typeface="Meiryo" charset="-128"/>
              <a:ea typeface="Meiryo" charset="-128"/>
              <a:cs typeface="Meiryo"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47" y="1533283"/>
            <a:ext cx="3086927" cy="4129095"/>
          </a:xfrm>
          <a:prstGeom prst="rect">
            <a:avLst/>
          </a:prstGeom>
        </p:spPr>
      </p:pic>
      <p:sp>
        <p:nvSpPr>
          <p:cNvPr id="11" name="テキスト ボックス 10"/>
          <p:cNvSpPr txBox="1"/>
          <p:nvPr/>
        </p:nvSpPr>
        <p:spPr>
          <a:xfrm>
            <a:off x="4503501" y="890798"/>
            <a:ext cx="5550669" cy="566309"/>
          </a:xfrm>
          <a:prstGeom prst="rect">
            <a:avLst/>
          </a:prstGeom>
          <a:noFill/>
        </p:spPr>
        <p:txBody>
          <a:bodyPr wrap="square" rtlCol="0">
            <a:spAutoFit/>
          </a:bodyPr>
          <a:lstStyle/>
          <a:p>
            <a:r>
              <a:rPr lang="ja-JP" altLang="ja-JP" sz="1540" b="1" dirty="0">
                <a:latin typeface="Meiryo" charset="-128"/>
                <a:ea typeface="Meiryo" charset="-128"/>
                <a:cs typeface="Meiryo" charset="-128"/>
              </a:rPr>
              <a:t>「明治日本の産業革命遺産　製鉄・製鋼、造船、石炭産業</a:t>
            </a:r>
            <a:r>
              <a:rPr lang="ja-JP" altLang="ja-JP" sz="1540" b="1" dirty="0" smtClean="0">
                <a:latin typeface="Meiryo" charset="-128"/>
                <a:ea typeface="Meiryo" charset="-128"/>
                <a:cs typeface="Meiryo" charset="-128"/>
              </a:rPr>
              <a:t>」</a:t>
            </a:r>
            <a:endParaRPr lang="en-US" altLang="ja-JP" sz="1540" b="1" dirty="0" smtClean="0">
              <a:latin typeface="Meiryo" charset="-128"/>
              <a:ea typeface="Meiryo" charset="-128"/>
              <a:cs typeface="Meiryo" charset="-128"/>
            </a:endParaRPr>
          </a:p>
          <a:p>
            <a:r>
              <a:rPr lang="ja-JP" altLang="ja-JP" sz="1540" b="1" dirty="0" smtClean="0">
                <a:latin typeface="Meiryo" charset="-128"/>
                <a:ea typeface="Meiryo" charset="-128"/>
                <a:cs typeface="Meiryo" charset="-128"/>
              </a:rPr>
              <a:t>構成</a:t>
            </a:r>
            <a:r>
              <a:rPr lang="ja-JP" altLang="ja-JP" sz="1540" b="1" dirty="0">
                <a:latin typeface="Meiryo" charset="-128"/>
                <a:ea typeface="Meiryo" charset="-128"/>
                <a:cs typeface="Meiryo" charset="-128"/>
              </a:rPr>
              <a:t>資産（こうせいしさん）を年代別に見てみよう</a:t>
            </a:r>
            <a:endParaRPr lang="ja-JP" altLang="ja-JP" sz="1540" dirty="0">
              <a:latin typeface="Meiryo" charset="-128"/>
              <a:ea typeface="Meiryo" charset="-128"/>
              <a:cs typeface="Meiryo"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585" y="1533282"/>
            <a:ext cx="6635799" cy="4129095"/>
          </a:xfrm>
          <a:prstGeom prst="rect">
            <a:avLst/>
          </a:prstGeom>
        </p:spPr>
      </p:pic>
    </p:spTree>
    <p:extLst>
      <p:ext uri="{BB962C8B-B14F-4D97-AF65-F5344CB8AC3E}">
        <p14:creationId xmlns:p14="http://schemas.microsoft.com/office/powerpoint/2010/main" val="196319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修学旅行生のための長崎市の産業革命遺産 </a:t>
            </a:r>
            <a:endParaRPr lang="ja-JP" altLang="en-US" sz="1540" dirty="0">
              <a:solidFill>
                <a:schemeClr val="bg1"/>
              </a:solidFill>
              <a:latin typeface="Meiryo" charset="-128"/>
              <a:ea typeface="Meiryo" charset="-128"/>
              <a:cs typeface="Meiryo" charset="-128"/>
            </a:endParaRPr>
          </a:p>
        </p:txBody>
      </p:sp>
      <p:sp>
        <p:nvSpPr>
          <p:cNvPr id="52" name="テキスト ボックス 51"/>
          <p:cNvSpPr txBox="1"/>
          <p:nvPr/>
        </p:nvSpPr>
        <p:spPr>
          <a:xfrm>
            <a:off x="223808" y="3396548"/>
            <a:ext cx="3995635" cy="3539430"/>
          </a:xfrm>
          <a:prstGeom prst="rect">
            <a:avLst/>
          </a:prstGeom>
          <a:noFill/>
        </p:spPr>
        <p:txBody>
          <a:bodyPr wrap="square" rtlCol="0">
            <a:spAutoFit/>
          </a:bodyPr>
          <a:lstStyle/>
          <a:p>
            <a:r>
              <a:rPr lang="ja-JP" altLang="ja-JP" sz="1400" dirty="0">
                <a:latin typeface="Meiryo" charset="-128"/>
                <a:ea typeface="Meiryo" charset="-128"/>
                <a:cs typeface="Meiryo" charset="-128"/>
              </a:rPr>
              <a:t>清は、中国のさいごの王朝（おうちょう）です。日本の江戸時代の終わりのころに、清は大きな蒸気船（じょうきせん）と大ほうを持っていたほど、アジアで大きな国でした。その清が</a:t>
            </a:r>
            <a:r>
              <a:rPr lang="en-US" altLang="ja-JP" sz="1400" dirty="0">
                <a:latin typeface="Meiryo" charset="-128"/>
                <a:ea typeface="Meiryo" charset="-128"/>
                <a:cs typeface="Meiryo" charset="-128"/>
              </a:rPr>
              <a:t>1840</a:t>
            </a:r>
            <a:r>
              <a:rPr lang="ja-JP" altLang="ja-JP" sz="1400" dirty="0">
                <a:latin typeface="Meiryo" charset="-128"/>
                <a:ea typeface="Meiryo" charset="-128"/>
                <a:cs typeface="Meiryo" charset="-128"/>
              </a:rPr>
              <a:t>年、イギリスと戦争（アヘン戦争）をして負けました。国のいちぶがイギリスのものになり、日本はとても驚きました。</a:t>
            </a:r>
          </a:p>
          <a:p>
            <a:r>
              <a:rPr lang="en-US" altLang="ja-JP" sz="1400" dirty="0">
                <a:latin typeface="Meiryo" charset="-128"/>
                <a:ea typeface="Meiryo" charset="-128"/>
                <a:cs typeface="Meiryo" charset="-128"/>
              </a:rPr>
              <a:t> </a:t>
            </a:r>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そして日本にもアメリカから黒船がやってきました。西欧のどの国も、日本よりずっと大きく強く豊かな国ばかりです。このままでは日本は清のように、いちぶを取られてしまうか、征服（征服）されてしまいます。日本はいち早く、造船（ぞうせん）や製鉄（せいてつ）、石炭産業、紡績（ぼうせき）など、さまざまな産業（さんぎょう）をおこしました。</a:t>
            </a:r>
          </a:p>
        </p:txBody>
      </p:sp>
      <p:sp>
        <p:nvSpPr>
          <p:cNvPr id="24" name="テキスト ボックス 23"/>
          <p:cNvSpPr txBox="1"/>
          <p:nvPr/>
        </p:nvSpPr>
        <p:spPr>
          <a:xfrm>
            <a:off x="1081826" y="971550"/>
            <a:ext cx="2208834"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強く豊かな国をめざして</a:t>
            </a:r>
            <a:endParaRPr lang="ja-JP" altLang="ja-JP" sz="1400" dirty="0">
              <a:solidFill>
                <a:srgbClr val="C00000"/>
              </a:solidFill>
              <a:latin typeface="Meiryo" charset="-128"/>
              <a:ea typeface="Meiryo" charset="-128"/>
              <a:cs typeface="Meiryo" charset="-128"/>
            </a:endParaRPr>
          </a:p>
        </p:txBody>
      </p:sp>
      <p:sp>
        <p:nvSpPr>
          <p:cNvPr id="11" name="角丸四角形 10"/>
          <p:cNvSpPr/>
          <p:nvPr/>
        </p:nvSpPr>
        <p:spPr>
          <a:xfrm>
            <a:off x="4317357" y="982553"/>
            <a:ext cx="6291449" cy="2431980"/>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436433" y="1039630"/>
            <a:ext cx="3982687" cy="338554"/>
          </a:xfrm>
          <a:prstGeom prst="rect">
            <a:avLst/>
          </a:prstGeom>
          <a:noFill/>
        </p:spPr>
        <p:txBody>
          <a:bodyPr wrap="square" rtlCol="0">
            <a:spAutoFit/>
          </a:bodyPr>
          <a:lstStyle/>
          <a:p>
            <a:r>
              <a:rPr lang="ja-JP" altLang="ja-JP" sz="1540" b="1" dirty="0">
                <a:latin typeface="Meiryo" charset="-128"/>
                <a:ea typeface="Meiryo" charset="-128"/>
                <a:cs typeface="Meiryo" charset="-128"/>
              </a:rPr>
              <a:t>長崎から近代化へのステップ①</a:t>
            </a:r>
            <a:endParaRPr lang="ja-JP" altLang="ja-JP" sz="1540" dirty="0">
              <a:latin typeface="Meiryo" charset="-128"/>
              <a:ea typeface="Meiryo" charset="-128"/>
              <a:cs typeface="Meiryo" charset="-128"/>
            </a:endParaRPr>
          </a:p>
        </p:txBody>
      </p:sp>
      <p:sp>
        <p:nvSpPr>
          <p:cNvPr id="17" name="テキスト ボックス 16"/>
          <p:cNvSpPr txBox="1"/>
          <p:nvPr/>
        </p:nvSpPr>
        <p:spPr>
          <a:xfrm>
            <a:off x="4436433" y="1289885"/>
            <a:ext cx="3966973"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まず船</a:t>
            </a:r>
            <a:r>
              <a:rPr lang="ja-JP" altLang="ja-JP" sz="1400" b="1" u="sng" dirty="0" smtClean="0">
                <a:solidFill>
                  <a:srgbClr val="C00000"/>
                </a:solidFill>
                <a:latin typeface="Meiryo" charset="-128"/>
                <a:ea typeface="Meiryo" charset="-128"/>
                <a:cs typeface="Meiryo" charset="-128"/>
              </a:rPr>
              <a:t>から</a:t>
            </a:r>
            <a:r>
              <a:rPr lang="en-US" altLang="ja-JP" sz="1400" b="1" u="sng" dirty="0">
                <a:solidFill>
                  <a:srgbClr val="C00000"/>
                </a:solidFill>
                <a:latin typeface="Meiryo" charset="-128"/>
                <a:ea typeface="Meiryo" charset="-128"/>
                <a:cs typeface="Meiryo" charset="-128"/>
              </a:rPr>
              <a:t>―</a:t>
            </a:r>
            <a:r>
              <a:rPr lang="ja-JP" altLang="ja-JP" sz="1400" b="1" u="sng" dirty="0" smtClean="0">
                <a:solidFill>
                  <a:srgbClr val="C00000"/>
                </a:solidFill>
                <a:latin typeface="Meiryo" charset="-128"/>
                <a:ea typeface="Meiryo" charset="-128"/>
                <a:cs typeface="Meiryo" charset="-128"/>
              </a:rPr>
              <a:t>航海</a:t>
            </a:r>
            <a:r>
              <a:rPr lang="ja-JP" altLang="ja-JP" sz="1400" b="1" u="sng" dirty="0">
                <a:solidFill>
                  <a:srgbClr val="C00000"/>
                </a:solidFill>
                <a:latin typeface="Meiryo" charset="-128"/>
                <a:ea typeface="Meiryo" charset="-128"/>
                <a:cs typeface="Meiryo" charset="-128"/>
              </a:rPr>
              <a:t>（こうかい）技術を学ぶ</a:t>
            </a:r>
            <a:endParaRPr lang="ja-JP" altLang="ja-JP" sz="1400" u="sng" dirty="0">
              <a:solidFill>
                <a:srgbClr val="C00000"/>
              </a:solidFill>
              <a:latin typeface="Meiryo" charset="-128"/>
              <a:ea typeface="Meiryo" charset="-128"/>
              <a:cs typeface="Meiryo" charset="-128"/>
            </a:endParaRPr>
          </a:p>
        </p:txBody>
      </p:sp>
      <p:sp>
        <p:nvSpPr>
          <p:cNvPr id="18" name="テキスト ボックス 17"/>
          <p:cNvSpPr txBox="1"/>
          <p:nvPr/>
        </p:nvSpPr>
        <p:spPr>
          <a:xfrm>
            <a:off x="4551737" y="1676431"/>
            <a:ext cx="3877519" cy="1569660"/>
          </a:xfrm>
          <a:prstGeom prst="rect">
            <a:avLst/>
          </a:prstGeom>
          <a:noFill/>
        </p:spPr>
        <p:txBody>
          <a:bodyPr wrap="square" rtlCol="0">
            <a:spAutoFit/>
          </a:bodyPr>
          <a:lstStyle/>
          <a:p>
            <a:r>
              <a:rPr lang="ja-JP" altLang="ja-JP" sz="1200" dirty="0">
                <a:latin typeface="Meiryo" charset="-128"/>
                <a:ea typeface="Meiryo" charset="-128"/>
                <a:cs typeface="Meiryo" charset="-128"/>
              </a:rPr>
              <a:t>黒船来航（らいこう）の後、江戸幕府（ばくふ）は、オランダから西洋式軍艦（ぐんかん）を輸入することにしました。そして、幕府海軍（ばくふかいぐん）の士官（水兵）を育てるための「長崎海軍伝習所（でんしゅうじょ）」をつくりました</a:t>
            </a:r>
            <a:r>
              <a:rPr lang="ja-JP" altLang="ja-JP" sz="1200" dirty="0" smtClean="0">
                <a:latin typeface="Meiryo" charset="-128"/>
                <a:ea typeface="Meiryo" charset="-128"/>
                <a:cs typeface="Meiryo" charset="-128"/>
              </a:rPr>
              <a:t>。</a:t>
            </a:r>
            <a:r>
              <a:rPr lang="ja-JP" altLang="en-US" sz="1200" dirty="0" smtClean="0">
                <a:latin typeface="Meiryo" charset="-128"/>
                <a:ea typeface="Meiryo" charset="-128"/>
                <a:cs typeface="Meiryo" charset="-128"/>
              </a:rPr>
              <a:t>オランダ</a:t>
            </a:r>
            <a:r>
              <a:rPr lang="ja-JP" altLang="ja-JP" sz="1200" dirty="0" smtClean="0">
                <a:latin typeface="Meiryo" charset="-128"/>
                <a:ea typeface="Meiryo" charset="-128"/>
                <a:cs typeface="Meiryo" charset="-128"/>
              </a:rPr>
              <a:t>軍人</a:t>
            </a:r>
            <a:r>
              <a:rPr lang="ja-JP" altLang="ja-JP" sz="1200" dirty="0">
                <a:latin typeface="Meiryo" charset="-128"/>
                <a:ea typeface="Meiryo" charset="-128"/>
                <a:cs typeface="Meiryo" charset="-128"/>
              </a:rPr>
              <a:t>を教師に、医学</a:t>
            </a:r>
            <a:r>
              <a:rPr lang="ja-JP" altLang="ja-JP" sz="1200" dirty="0" smtClean="0">
                <a:latin typeface="Meiryo" charset="-128"/>
                <a:ea typeface="Meiryo" charset="-128"/>
                <a:cs typeface="Meiryo" charset="-128"/>
              </a:rPr>
              <a:t>や</a:t>
            </a:r>
            <a:r>
              <a:rPr lang="ja-JP" altLang="en-US" sz="1200" dirty="0" smtClean="0">
                <a:latin typeface="Meiryo" charset="-128"/>
                <a:ea typeface="Meiryo" charset="-128"/>
                <a:cs typeface="Meiryo" charset="-128"/>
              </a:rPr>
              <a:t>航海術</a:t>
            </a:r>
            <a:r>
              <a:rPr lang="ja-JP" altLang="ja-JP" sz="1200" dirty="0" smtClean="0">
                <a:latin typeface="Meiryo" charset="-128"/>
                <a:ea typeface="Meiryo" charset="-128"/>
                <a:cs typeface="Meiryo" charset="-128"/>
              </a:rPr>
              <a:t>（</a:t>
            </a:r>
            <a:r>
              <a:rPr lang="ja-JP" altLang="ja-JP" sz="1200" dirty="0">
                <a:latin typeface="Meiryo" charset="-128"/>
                <a:ea typeface="Meiryo" charset="-128"/>
                <a:cs typeface="Meiryo" charset="-128"/>
              </a:rPr>
              <a:t>こうかいじゅつ―船を操縦（そうじゅう）する技術）、砲術（</a:t>
            </a:r>
            <a:r>
              <a:rPr lang="ja-JP" altLang="ja-JP" sz="1200" dirty="0" smtClean="0">
                <a:latin typeface="Meiryo" charset="-128"/>
                <a:ea typeface="Meiryo" charset="-128"/>
                <a:cs typeface="Meiryo" charset="-128"/>
              </a:rPr>
              <a:t>ほうじゅつ</a:t>
            </a:r>
            <a:r>
              <a:rPr lang="ja-JP" altLang="ja-JP" sz="1200" dirty="0">
                <a:latin typeface="Meiryo" charset="-128"/>
                <a:ea typeface="Meiryo" charset="-128"/>
                <a:cs typeface="Meiryo" charset="-128"/>
              </a:rPr>
              <a:t>―</a:t>
            </a:r>
            <a:r>
              <a:rPr lang="ja-JP" altLang="ja-JP" sz="1200" dirty="0" smtClean="0">
                <a:latin typeface="Meiryo" charset="-128"/>
                <a:ea typeface="Meiryo" charset="-128"/>
                <a:cs typeface="Meiryo" charset="-128"/>
              </a:rPr>
              <a:t>大砲</a:t>
            </a:r>
            <a:r>
              <a:rPr lang="ja-JP" altLang="ja-JP" sz="1200" dirty="0">
                <a:latin typeface="Meiryo" charset="-128"/>
                <a:ea typeface="Meiryo" charset="-128"/>
                <a:cs typeface="Meiryo" charset="-128"/>
              </a:rPr>
              <a:t>をあやつる技術）などを学ばせました。</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9164" t="20314" r="11877"/>
          <a:stretch/>
        </p:blipFill>
        <p:spPr>
          <a:xfrm>
            <a:off x="8429256" y="1298912"/>
            <a:ext cx="2077863" cy="1395397"/>
          </a:xfrm>
          <a:prstGeom prst="rect">
            <a:avLst/>
          </a:prstGeom>
        </p:spPr>
      </p:pic>
      <p:sp>
        <p:nvSpPr>
          <p:cNvPr id="20" name="テキスト ボックス 19"/>
          <p:cNvSpPr txBox="1"/>
          <p:nvPr/>
        </p:nvSpPr>
        <p:spPr>
          <a:xfrm>
            <a:off x="8554707" y="2708354"/>
            <a:ext cx="1928647" cy="369332"/>
          </a:xfrm>
          <a:prstGeom prst="rect">
            <a:avLst/>
          </a:prstGeom>
          <a:noFill/>
        </p:spPr>
        <p:txBody>
          <a:bodyPr wrap="square" rtlCol="0">
            <a:spAutoFit/>
          </a:bodyPr>
          <a:lstStyle/>
          <a:p>
            <a:r>
              <a:rPr lang="ja-JP" altLang="ja-JP" sz="900" dirty="0">
                <a:latin typeface="Meiryo" charset="-128"/>
                <a:ea typeface="Meiryo" charset="-128"/>
                <a:cs typeface="Meiryo" charset="-128"/>
              </a:rPr>
              <a:t>オランダから寄贈された練習艦、蒸気船</a:t>
            </a:r>
            <a:r>
              <a:rPr lang="ja-JP" altLang="ja-JP" sz="900" dirty="0" smtClean="0">
                <a:latin typeface="Meiryo" charset="-128"/>
                <a:ea typeface="Meiryo" charset="-128"/>
                <a:cs typeface="Meiryo" charset="-128"/>
              </a:rPr>
              <a:t>「</a:t>
            </a:r>
            <a:r>
              <a:rPr lang="ja-JP" altLang="en-US" sz="900" dirty="0" smtClean="0">
                <a:latin typeface="Meiryo" charset="-128"/>
                <a:ea typeface="Meiryo" charset="-128"/>
                <a:cs typeface="Meiryo" charset="-128"/>
              </a:rPr>
              <a:t>観光丸</a:t>
            </a:r>
            <a:r>
              <a:rPr lang="ja-JP" altLang="ja-JP" sz="900" dirty="0" smtClean="0">
                <a:latin typeface="Meiryo" charset="-128"/>
                <a:ea typeface="Meiryo" charset="-128"/>
                <a:cs typeface="Meiryo" charset="-128"/>
              </a:rPr>
              <a:t>」 </a:t>
            </a:r>
            <a:endParaRPr lang="ja-JP" altLang="ja-JP" sz="900" dirty="0">
              <a:latin typeface="Meiryo" charset="-128"/>
              <a:ea typeface="Meiryo" charset="-128"/>
              <a:cs typeface="Meiryo" charset="-128"/>
            </a:endParaRPr>
          </a:p>
        </p:txBody>
      </p:sp>
      <p:sp>
        <p:nvSpPr>
          <p:cNvPr id="21" name="角丸四角形 20"/>
          <p:cNvSpPr/>
          <p:nvPr/>
        </p:nvSpPr>
        <p:spPr>
          <a:xfrm>
            <a:off x="4301643" y="4549486"/>
            <a:ext cx="6291449" cy="2431980"/>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420719" y="4606563"/>
            <a:ext cx="3982687" cy="338554"/>
          </a:xfrm>
          <a:prstGeom prst="rect">
            <a:avLst/>
          </a:prstGeom>
          <a:noFill/>
        </p:spPr>
        <p:txBody>
          <a:bodyPr wrap="square" rtlCol="0">
            <a:spAutoFit/>
          </a:bodyPr>
          <a:lstStyle/>
          <a:p>
            <a:r>
              <a:rPr lang="ja-JP" altLang="ja-JP" sz="1540" b="1" dirty="0">
                <a:latin typeface="Meiryo" charset="-128"/>
                <a:ea typeface="Meiryo" charset="-128"/>
                <a:cs typeface="Meiryo" charset="-128"/>
              </a:rPr>
              <a:t>長崎から近代化への</a:t>
            </a:r>
            <a:r>
              <a:rPr lang="ja-JP" altLang="ja-JP" sz="1540" b="1" dirty="0" smtClean="0">
                <a:latin typeface="Meiryo" charset="-128"/>
                <a:ea typeface="Meiryo" charset="-128"/>
                <a:cs typeface="Meiryo" charset="-128"/>
              </a:rPr>
              <a:t>ステップ</a:t>
            </a:r>
            <a:r>
              <a:rPr lang="ja-JP" altLang="en-US" sz="1540" b="1" dirty="0" smtClean="0">
                <a:latin typeface="Meiryo" charset="-128"/>
                <a:ea typeface="Meiryo" charset="-128"/>
                <a:cs typeface="Meiryo" charset="-128"/>
              </a:rPr>
              <a:t>②</a:t>
            </a:r>
            <a:endParaRPr lang="ja-JP" altLang="ja-JP" sz="1540" dirty="0">
              <a:latin typeface="Meiryo" charset="-128"/>
              <a:ea typeface="Meiryo" charset="-128"/>
              <a:cs typeface="Meiryo" charset="-128"/>
            </a:endParaRPr>
          </a:p>
        </p:txBody>
      </p:sp>
      <p:sp>
        <p:nvSpPr>
          <p:cNvPr id="25" name="テキスト ボックス 24"/>
          <p:cNvSpPr txBox="1"/>
          <p:nvPr/>
        </p:nvSpPr>
        <p:spPr>
          <a:xfrm>
            <a:off x="4420719" y="4858487"/>
            <a:ext cx="5971097" cy="523220"/>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次に船の修理の場所</a:t>
            </a:r>
            <a:r>
              <a:rPr lang="ja-JP" altLang="ja-JP" sz="1400" b="1" u="sng" dirty="0" smtClean="0">
                <a:solidFill>
                  <a:srgbClr val="C00000"/>
                </a:solidFill>
                <a:latin typeface="Meiryo" charset="-128"/>
                <a:ea typeface="Meiryo" charset="-128"/>
                <a:cs typeface="Meiryo" charset="-128"/>
              </a:rPr>
              <a:t>を</a:t>
            </a:r>
            <a:r>
              <a:rPr lang="en-US" altLang="ja-JP" sz="1400" b="1" u="sng" dirty="0">
                <a:solidFill>
                  <a:srgbClr val="C00000"/>
                </a:solidFill>
                <a:latin typeface="Meiryo" charset="-128"/>
                <a:ea typeface="Meiryo" charset="-128"/>
                <a:cs typeface="Meiryo" charset="-128"/>
              </a:rPr>
              <a:t>―</a:t>
            </a:r>
            <a:r>
              <a:rPr lang="ja-JP" altLang="ja-JP" sz="1400" b="1" u="sng" dirty="0" smtClean="0">
                <a:solidFill>
                  <a:srgbClr val="C00000"/>
                </a:solidFill>
                <a:latin typeface="Meiryo" charset="-128"/>
                <a:ea typeface="Meiryo" charset="-128"/>
                <a:cs typeface="Meiryo" charset="-128"/>
              </a:rPr>
              <a:t>長崎</a:t>
            </a:r>
            <a:r>
              <a:rPr lang="ja-JP" altLang="ja-JP" sz="1400" b="1" u="sng" dirty="0">
                <a:solidFill>
                  <a:srgbClr val="C00000"/>
                </a:solidFill>
                <a:latin typeface="Meiryo" charset="-128"/>
                <a:ea typeface="Meiryo" charset="-128"/>
                <a:cs typeface="Meiryo" charset="-128"/>
              </a:rPr>
              <a:t>製鉄所（せいてつじょ）そして長崎造船所（ぞうせんじょ）へ</a:t>
            </a:r>
            <a:endParaRPr lang="ja-JP" altLang="ja-JP" sz="1400" u="sng" dirty="0">
              <a:solidFill>
                <a:srgbClr val="C00000"/>
              </a:solidFill>
              <a:latin typeface="Meiryo" charset="-128"/>
              <a:ea typeface="Meiryo" charset="-128"/>
              <a:cs typeface="Meiryo" charset="-128"/>
            </a:endParaRPr>
          </a:p>
        </p:txBody>
      </p:sp>
      <p:sp>
        <p:nvSpPr>
          <p:cNvPr id="26" name="テキスト ボックス 25"/>
          <p:cNvSpPr txBox="1"/>
          <p:nvPr/>
        </p:nvSpPr>
        <p:spPr>
          <a:xfrm>
            <a:off x="4536022" y="5431177"/>
            <a:ext cx="3877519" cy="1200329"/>
          </a:xfrm>
          <a:prstGeom prst="rect">
            <a:avLst/>
          </a:prstGeom>
          <a:noFill/>
        </p:spPr>
        <p:txBody>
          <a:bodyPr wrap="square" rtlCol="0">
            <a:spAutoFit/>
          </a:bodyPr>
          <a:lstStyle/>
          <a:p>
            <a:r>
              <a:rPr lang="en-US" altLang="ja-JP" sz="1200" dirty="0">
                <a:latin typeface="Meiryo" charset="-128"/>
                <a:ea typeface="Meiryo" charset="-128"/>
                <a:cs typeface="Meiryo" charset="-128"/>
              </a:rPr>
              <a:t>1857</a:t>
            </a:r>
            <a:r>
              <a:rPr lang="ja-JP" altLang="ja-JP" sz="1200" dirty="0">
                <a:latin typeface="Meiryo" charset="-128"/>
                <a:ea typeface="Meiryo" charset="-128"/>
                <a:cs typeface="Meiryo" charset="-128"/>
              </a:rPr>
              <a:t>年、わが国最初の蒸気船（じょうきせん）を修理する本格的な洋式工場「徳川幕府　長崎鎔鉄所（ようてつじょ）」の建設がはじまりました。後の「三菱</a:t>
            </a:r>
            <a:r>
              <a:rPr lang="ja-JP" altLang="ja-JP" sz="1200" dirty="0" smtClean="0">
                <a:latin typeface="Meiryo" charset="-128"/>
                <a:ea typeface="Meiryo" charset="-128"/>
                <a:cs typeface="Meiryo" charset="-128"/>
              </a:rPr>
              <a:t>重工業</a:t>
            </a:r>
            <a:r>
              <a:rPr lang="ja-JP" altLang="en-US" sz="1200" dirty="0" smtClean="0">
                <a:latin typeface="Meiryo" charset="-128"/>
                <a:ea typeface="Meiryo" charset="-128"/>
                <a:cs typeface="Meiryo" charset="-128"/>
              </a:rPr>
              <a:t>（株）</a:t>
            </a:r>
            <a:r>
              <a:rPr lang="ja-JP" altLang="ja-JP" sz="1200" dirty="0" smtClean="0">
                <a:latin typeface="Meiryo" charset="-128"/>
                <a:ea typeface="Meiryo" charset="-128"/>
                <a:cs typeface="Meiryo" charset="-128"/>
              </a:rPr>
              <a:t>長崎</a:t>
            </a:r>
            <a:r>
              <a:rPr lang="ja-JP" altLang="ja-JP" sz="1200" dirty="0">
                <a:latin typeface="Meiryo" charset="-128"/>
                <a:ea typeface="Meiryo" charset="-128"/>
                <a:cs typeface="Meiryo" charset="-128"/>
              </a:rPr>
              <a:t>造船所」です。やがて、ここから日本を代表する数多くの船舶（せんぱく）と重工業機械（じゅうこうぎょうきかい）が製造されました。</a:t>
            </a:r>
          </a:p>
        </p:txBody>
      </p:sp>
      <p:sp>
        <p:nvSpPr>
          <p:cNvPr id="27" name="テキスト ボックス 26"/>
          <p:cNvSpPr txBox="1"/>
          <p:nvPr/>
        </p:nvSpPr>
        <p:spPr>
          <a:xfrm>
            <a:off x="8705182" y="6595880"/>
            <a:ext cx="1928647" cy="230832"/>
          </a:xfrm>
          <a:prstGeom prst="rect">
            <a:avLst/>
          </a:prstGeom>
          <a:noFill/>
        </p:spPr>
        <p:txBody>
          <a:bodyPr wrap="square" rtlCol="0">
            <a:spAutoFit/>
          </a:bodyPr>
          <a:lstStyle/>
          <a:p>
            <a:r>
              <a:rPr lang="ja-JP" altLang="ja-JP" sz="900" dirty="0">
                <a:latin typeface="Meiryo" charset="-128"/>
                <a:ea typeface="Meiryo" charset="-128"/>
                <a:cs typeface="Meiryo" charset="-128"/>
              </a:rPr>
              <a:t>三菱</a:t>
            </a:r>
            <a:r>
              <a:rPr lang="ja-JP" altLang="ja-JP" sz="900">
                <a:latin typeface="Meiryo" charset="-128"/>
                <a:ea typeface="Meiryo" charset="-128"/>
                <a:cs typeface="Meiryo" charset="-128"/>
              </a:rPr>
              <a:t>長崎</a:t>
            </a:r>
            <a:r>
              <a:rPr lang="ja-JP" altLang="ja-JP" sz="900" smtClean="0">
                <a:latin typeface="Meiryo" charset="-128"/>
                <a:ea typeface="Meiryo" charset="-128"/>
                <a:cs typeface="Meiryo" charset="-128"/>
              </a:rPr>
              <a:t>造船所旧木型場</a:t>
            </a:r>
            <a:endParaRPr lang="ja-JP" altLang="ja-JP" sz="900" dirty="0">
              <a:latin typeface="Meiryo" charset="-128"/>
              <a:ea typeface="Meiryo" charset="-128"/>
              <a:cs typeface="Meiryo"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1958" y="5249852"/>
            <a:ext cx="1999019" cy="1330174"/>
          </a:xfrm>
          <a:prstGeom prst="rect">
            <a:avLst/>
          </a:prstGeom>
        </p:spPr>
      </p:pic>
      <p:sp>
        <p:nvSpPr>
          <p:cNvPr id="28" name="三角形 27"/>
          <p:cNvSpPr/>
          <p:nvPr/>
        </p:nvSpPr>
        <p:spPr>
          <a:xfrm rot="10800000">
            <a:off x="6946250" y="3834981"/>
            <a:ext cx="759759" cy="281134"/>
          </a:xfrm>
          <a:prstGeom prst="triangle">
            <a:avLst>
              <a:gd name="adj" fmla="val 4918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b="9397"/>
          <a:stretch/>
        </p:blipFill>
        <p:spPr>
          <a:xfrm>
            <a:off x="365923" y="1257789"/>
            <a:ext cx="3637271" cy="2070027"/>
          </a:xfrm>
          <a:prstGeom prst="rect">
            <a:avLst/>
          </a:prstGeom>
        </p:spPr>
      </p:pic>
    </p:spTree>
    <p:extLst>
      <p:ext uri="{BB962C8B-B14F-4D97-AF65-F5344CB8AC3E}">
        <p14:creationId xmlns:p14="http://schemas.microsoft.com/office/powerpoint/2010/main" val="137750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修学旅行生のための長崎市の産業革命遺産 </a:t>
            </a:r>
            <a:endParaRPr lang="ja-JP" altLang="en-US" sz="1540" dirty="0">
              <a:solidFill>
                <a:schemeClr val="bg1"/>
              </a:solidFill>
              <a:latin typeface="Meiryo" charset="-128"/>
              <a:ea typeface="Meiryo" charset="-128"/>
              <a:cs typeface="Meiryo" charset="-128"/>
            </a:endParaRPr>
          </a:p>
        </p:txBody>
      </p:sp>
      <p:sp>
        <p:nvSpPr>
          <p:cNvPr id="35" name="テキスト ボックス 34"/>
          <p:cNvSpPr txBox="1"/>
          <p:nvPr/>
        </p:nvSpPr>
        <p:spPr>
          <a:xfrm>
            <a:off x="1783829" y="5883820"/>
            <a:ext cx="7854845" cy="1384995"/>
          </a:xfrm>
          <a:prstGeom prst="rect">
            <a:avLst/>
          </a:prstGeom>
          <a:noFill/>
        </p:spPr>
        <p:txBody>
          <a:bodyPr wrap="square" rtlCol="0">
            <a:spAutoFit/>
          </a:bodyPr>
          <a:lstStyle/>
          <a:p>
            <a:r>
              <a:rPr lang="ja-JP" altLang="ja-JP" sz="1400" dirty="0" smtClean="0">
                <a:latin typeface="Meiryo" charset="-128"/>
                <a:ea typeface="Meiryo" charset="-128"/>
                <a:cs typeface="Meiryo" charset="-128"/>
              </a:rPr>
              <a:t>岩崎</a:t>
            </a:r>
            <a:r>
              <a:rPr lang="ja-JP" altLang="en-US" sz="1400" dirty="0" smtClean="0">
                <a:latin typeface="Meiryo" charset="-128"/>
                <a:ea typeface="Meiryo" charset="-128"/>
                <a:cs typeface="Meiryo" charset="-128"/>
              </a:rPr>
              <a:t>彌太郎</a:t>
            </a:r>
            <a:r>
              <a:rPr lang="ja-JP" altLang="ja-JP" sz="1400" dirty="0" smtClean="0">
                <a:latin typeface="Meiryo" charset="-128"/>
                <a:ea typeface="Meiryo" charset="-128"/>
                <a:cs typeface="Meiryo" charset="-128"/>
              </a:rPr>
              <a:t>は</a:t>
            </a:r>
            <a:r>
              <a:rPr lang="ja-JP" altLang="ja-JP" sz="1400" dirty="0">
                <a:latin typeface="Meiryo" charset="-128"/>
                <a:ea typeface="Meiryo" charset="-128"/>
                <a:cs typeface="Meiryo" charset="-128"/>
              </a:rPr>
              <a:t>あの坂本龍馬（りょうま）と同じ土佐藩の</a:t>
            </a:r>
            <a:r>
              <a:rPr lang="ja-JP" altLang="ja-JP" sz="1400" dirty="0" smtClean="0">
                <a:latin typeface="Meiryo" charset="-128"/>
                <a:ea typeface="Meiryo" charset="-128"/>
                <a:cs typeface="Meiryo" charset="-128"/>
              </a:rPr>
              <a:t>郷士</a:t>
            </a:r>
            <a:r>
              <a:rPr lang="ja-JP" altLang="en-US" sz="1400" dirty="0" smtClean="0">
                <a:latin typeface="Meiryo" charset="-128"/>
                <a:ea typeface="Meiryo" charset="-128"/>
                <a:cs typeface="Meiryo" charset="-128"/>
              </a:rPr>
              <a:t>（</a:t>
            </a:r>
            <a:r>
              <a:rPr lang="ja-JP" altLang="ja-JP" sz="1400" dirty="0" smtClean="0">
                <a:latin typeface="Meiryo" charset="-128"/>
                <a:ea typeface="Meiryo" charset="-128"/>
                <a:cs typeface="Meiryo" charset="-128"/>
              </a:rPr>
              <a:t>ごうし</a:t>
            </a:r>
            <a:r>
              <a:rPr lang="ja-JP" altLang="ja-JP" sz="1400" dirty="0">
                <a:latin typeface="Meiryo" charset="-128"/>
                <a:ea typeface="Meiryo" charset="-128"/>
                <a:cs typeface="Meiryo" charset="-128"/>
              </a:rPr>
              <a:t>―身分の低い</a:t>
            </a:r>
            <a:r>
              <a:rPr lang="ja-JP" altLang="ja-JP" sz="1400" dirty="0" smtClean="0">
                <a:latin typeface="Meiryo" charset="-128"/>
                <a:ea typeface="Meiryo" charset="-128"/>
                <a:cs typeface="Meiryo" charset="-128"/>
              </a:rPr>
              <a:t>武士</a:t>
            </a:r>
            <a:r>
              <a:rPr lang="ja-JP" altLang="en-US" sz="1400" dirty="0" smtClean="0">
                <a:latin typeface="Meiryo" charset="-128"/>
                <a:ea typeface="Meiryo" charset="-128"/>
                <a:cs typeface="Meiryo" charset="-128"/>
              </a:rPr>
              <a:t>）</a:t>
            </a:r>
            <a:r>
              <a:rPr lang="ja-JP" altLang="ja-JP" sz="1400" dirty="0" smtClean="0">
                <a:latin typeface="Meiryo" charset="-128"/>
                <a:ea typeface="Meiryo" charset="-128"/>
                <a:cs typeface="Meiryo" charset="-128"/>
              </a:rPr>
              <a:t>。</a:t>
            </a:r>
            <a:r>
              <a:rPr lang="ja-JP" altLang="ja-JP" sz="1400" dirty="0">
                <a:latin typeface="Meiryo" charset="-128"/>
                <a:ea typeface="Meiryo" charset="-128"/>
                <a:cs typeface="Meiryo" charset="-128"/>
              </a:rPr>
              <a:t>子どもの</a:t>
            </a:r>
            <a:r>
              <a:rPr lang="ja-JP" altLang="ja-JP" sz="1400" dirty="0" smtClean="0">
                <a:latin typeface="Meiryo" charset="-128"/>
                <a:ea typeface="Meiryo" charset="-128"/>
                <a:cs typeface="Meiryo" charset="-128"/>
              </a:rPr>
              <a:t>ころから</a:t>
            </a:r>
            <a:r>
              <a:rPr lang="ja-JP" altLang="ja-JP" sz="1400" dirty="0">
                <a:latin typeface="Meiryo" charset="-128"/>
                <a:ea typeface="Meiryo" charset="-128"/>
                <a:cs typeface="Meiryo" charset="-128"/>
              </a:rPr>
              <a:t>勉学にすぐれて、土佐第一の寧浦（ねいほ）塾で神童（しんどう）と言われたほどでした。後に長崎の土佐商会の主任として、</a:t>
            </a:r>
            <a:r>
              <a:rPr lang="ja-JP" altLang="ja-JP" sz="1400" dirty="0" smtClean="0">
                <a:latin typeface="Meiryo" charset="-128"/>
                <a:ea typeface="Meiryo" charset="-128"/>
                <a:cs typeface="Meiryo" charset="-128"/>
              </a:rPr>
              <a:t>藩</a:t>
            </a:r>
            <a:r>
              <a:rPr lang="ja-JP" altLang="en-US" sz="1400" dirty="0" smtClean="0">
                <a:latin typeface="Meiryo" charset="-128"/>
                <a:ea typeface="Meiryo" charset="-128"/>
                <a:cs typeface="Meiryo" charset="-128"/>
              </a:rPr>
              <a:t>（</a:t>
            </a:r>
            <a:r>
              <a:rPr lang="ja-JP" altLang="ja-JP" sz="1400" dirty="0" smtClean="0">
                <a:latin typeface="Meiryo" charset="-128"/>
                <a:ea typeface="Meiryo" charset="-128"/>
                <a:cs typeface="Meiryo" charset="-128"/>
              </a:rPr>
              <a:t>はん</a:t>
            </a:r>
            <a:r>
              <a:rPr lang="ja-JP" altLang="en-US" sz="1400" dirty="0" smtClean="0">
                <a:latin typeface="Meiryo" charset="-128"/>
                <a:ea typeface="Meiryo" charset="-128"/>
                <a:cs typeface="Meiryo" charset="-128"/>
              </a:rPr>
              <a:t>）</a:t>
            </a:r>
            <a:r>
              <a:rPr lang="ja-JP" altLang="ja-JP" sz="1400" dirty="0" smtClean="0">
                <a:latin typeface="Meiryo" charset="-128"/>
                <a:ea typeface="Meiryo" charset="-128"/>
                <a:cs typeface="Meiryo" charset="-128"/>
              </a:rPr>
              <a:t>の</a:t>
            </a:r>
            <a:r>
              <a:rPr lang="ja-JP" altLang="ja-JP" sz="1400" dirty="0">
                <a:latin typeface="Meiryo" charset="-128"/>
                <a:ea typeface="Meiryo" charset="-128"/>
                <a:cs typeface="Meiryo" charset="-128"/>
              </a:rPr>
              <a:t>貿易の仕事をして、商才（</a:t>
            </a:r>
            <a:r>
              <a:rPr lang="ja-JP" altLang="ja-JP" sz="1400" dirty="0" smtClean="0">
                <a:latin typeface="Meiryo" charset="-128"/>
                <a:ea typeface="Meiryo" charset="-128"/>
                <a:cs typeface="Meiryo" charset="-128"/>
              </a:rPr>
              <a:t>しょうさい</a:t>
            </a:r>
            <a:r>
              <a:rPr lang="ja-JP" altLang="ja-JP" sz="1400" dirty="0">
                <a:latin typeface="Meiryo" charset="-128"/>
                <a:ea typeface="Meiryo" charset="-128"/>
                <a:cs typeface="Meiryo" charset="-128"/>
              </a:rPr>
              <a:t>―</a:t>
            </a:r>
            <a:r>
              <a:rPr lang="ja-JP" altLang="ja-JP" sz="1400" dirty="0" smtClean="0">
                <a:latin typeface="Meiryo" charset="-128"/>
                <a:ea typeface="Meiryo" charset="-128"/>
                <a:cs typeface="Meiryo" charset="-128"/>
              </a:rPr>
              <a:t>商売</a:t>
            </a:r>
            <a:r>
              <a:rPr lang="ja-JP" altLang="ja-JP" sz="1400" dirty="0">
                <a:latin typeface="Meiryo" charset="-128"/>
                <a:ea typeface="Meiryo" charset="-128"/>
                <a:cs typeface="Meiryo" charset="-128"/>
              </a:rPr>
              <a:t>の才能）をはっきしました。明治時代には、土佐商会を藩から買い受けて「三菱商会」をつくり、そのまま長崎において海運業（かいうんぎょう）や造船業（ぞうせんぎょう）をおこし、三菱財閥（みつびしざいばつ）の創始者（そうししゃ）となりました。</a:t>
            </a:r>
          </a:p>
        </p:txBody>
      </p:sp>
      <p:sp>
        <p:nvSpPr>
          <p:cNvPr id="36" name="テキスト ボックス 35"/>
          <p:cNvSpPr txBox="1"/>
          <p:nvPr/>
        </p:nvSpPr>
        <p:spPr>
          <a:xfrm>
            <a:off x="2360227" y="1000163"/>
            <a:ext cx="6146157" cy="307777"/>
          </a:xfrm>
          <a:prstGeom prst="rect">
            <a:avLst/>
          </a:prstGeom>
          <a:noFill/>
        </p:spPr>
        <p:txBody>
          <a:bodyPr wrap="square" rtlCol="0">
            <a:spAutoFit/>
          </a:bodyPr>
          <a:lstStyle/>
          <a:p>
            <a:r>
              <a:rPr lang="en-US" altLang="ja-JP" sz="1400" b="1" u="sng" dirty="0" smtClean="0">
                <a:solidFill>
                  <a:srgbClr val="C00000"/>
                </a:solidFill>
                <a:latin typeface="Meiryo" charset="-128"/>
                <a:ea typeface="Meiryo" charset="-128"/>
                <a:cs typeface="Meiryo" charset="-128"/>
              </a:rPr>
              <a:t>A. </a:t>
            </a:r>
            <a:r>
              <a:rPr lang="ja-JP" altLang="ja-JP" sz="1400" b="1" u="sng" dirty="0" smtClean="0">
                <a:solidFill>
                  <a:srgbClr val="C00000"/>
                </a:solidFill>
                <a:latin typeface="Meiryo" charset="-128"/>
                <a:ea typeface="Meiryo" charset="-128"/>
                <a:cs typeface="Meiryo" charset="-128"/>
              </a:rPr>
              <a:t>日本</a:t>
            </a:r>
            <a:r>
              <a:rPr lang="ja-JP" altLang="ja-JP" sz="1400" b="1" u="sng" dirty="0">
                <a:solidFill>
                  <a:srgbClr val="C00000"/>
                </a:solidFill>
                <a:latin typeface="Meiryo" charset="-128"/>
                <a:ea typeface="Meiryo" charset="-128"/>
                <a:cs typeface="Meiryo" charset="-128"/>
              </a:rPr>
              <a:t>を文明国家にみちびいた人。</a:t>
            </a:r>
            <a:r>
              <a:rPr lang="ja-JP" altLang="ja-JP" sz="1400" b="1" u="sng" dirty="0" smtClean="0">
                <a:solidFill>
                  <a:srgbClr val="C00000"/>
                </a:solidFill>
                <a:latin typeface="Meiryo" charset="-128"/>
                <a:ea typeface="Meiryo" charset="-128"/>
                <a:cs typeface="Meiryo" charset="-128"/>
              </a:rPr>
              <a:t>岩崎</a:t>
            </a:r>
            <a:r>
              <a:rPr lang="ja-JP" altLang="en-US" sz="1400" b="1" u="sng" dirty="0" smtClean="0">
                <a:solidFill>
                  <a:srgbClr val="C00000"/>
                </a:solidFill>
                <a:latin typeface="Meiryo" charset="-128"/>
                <a:ea typeface="Meiryo" charset="-128"/>
                <a:cs typeface="Meiryo" charset="-128"/>
              </a:rPr>
              <a:t>彌太郎（</a:t>
            </a:r>
            <a:r>
              <a:rPr lang="ja-JP" altLang="ja-JP" sz="1400" b="1" u="sng" dirty="0" smtClean="0">
                <a:solidFill>
                  <a:srgbClr val="C00000"/>
                </a:solidFill>
                <a:latin typeface="Meiryo" charset="-128"/>
                <a:ea typeface="Meiryo" charset="-128"/>
                <a:cs typeface="Meiryo" charset="-128"/>
              </a:rPr>
              <a:t>いわさき</a:t>
            </a:r>
            <a:r>
              <a:rPr lang="en-US" altLang="ja-JP" sz="1400" b="1" u="sng" dirty="0">
                <a:solidFill>
                  <a:srgbClr val="C00000"/>
                </a:solidFill>
                <a:latin typeface="Meiryo" charset="-128"/>
                <a:ea typeface="Meiryo" charset="-128"/>
                <a:cs typeface="Meiryo" charset="-128"/>
              </a:rPr>
              <a:t> </a:t>
            </a:r>
            <a:r>
              <a:rPr lang="ja-JP" altLang="ja-JP" sz="1400" b="1" u="sng" dirty="0" smtClean="0">
                <a:solidFill>
                  <a:srgbClr val="C00000"/>
                </a:solidFill>
                <a:latin typeface="Meiryo" charset="-128"/>
                <a:ea typeface="Meiryo" charset="-128"/>
                <a:cs typeface="Meiryo" charset="-128"/>
              </a:rPr>
              <a:t>やたろう</a:t>
            </a:r>
            <a:r>
              <a:rPr lang="ja-JP" altLang="en-US" sz="1400" b="1" u="sng" dirty="0" smtClean="0">
                <a:solidFill>
                  <a:srgbClr val="C00000"/>
                </a:solidFill>
                <a:latin typeface="Meiryo" charset="-128"/>
                <a:ea typeface="Meiryo" charset="-128"/>
                <a:cs typeface="Meiryo" charset="-128"/>
              </a:rPr>
              <a:t>）</a:t>
            </a:r>
            <a:endParaRPr lang="ja-JP" altLang="ja-JP" sz="1400" b="1" dirty="0">
              <a:solidFill>
                <a:srgbClr val="C00000"/>
              </a:solidFill>
              <a:latin typeface="Meiryo" charset="-128"/>
              <a:ea typeface="Meiryo" charset="-128"/>
              <a:cs typeface="Meiryo" charset="-128"/>
            </a:endParaRPr>
          </a:p>
        </p:txBody>
      </p:sp>
      <p:sp>
        <p:nvSpPr>
          <p:cNvPr id="11" name="テキスト ボックス 10"/>
          <p:cNvSpPr txBox="1"/>
          <p:nvPr/>
        </p:nvSpPr>
        <p:spPr>
          <a:xfrm>
            <a:off x="89381" y="474791"/>
            <a:ext cx="6798179" cy="338554"/>
          </a:xfrm>
          <a:prstGeom prst="rect">
            <a:avLst/>
          </a:prstGeom>
          <a:noFill/>
        </p:spPr>
        <p:txBody>
          <a:bodyPr wrap="square" rtlCol="0">
            <a:spAutoFit/>
          </a:bodyPr>
          <a:lstStyle/>
          <a:p>
            <a:r>
              <a:rPr lang="en-US" altLang="ja-JP" sz="1600" b="1" u="sng" dirty="0">
                <a:latin typeface="Meiryo" charset="-128"/>
                <a:ea typeface="Meiryo" charset="-128"/>
                <a:cs typeface="Meiryo" charset="-128"/>
              </a:rPr>
              <a:t>Q</a:t>
            </a:r>
            <a:r>
              <a:rPr lang="en-US" altLang="ja-JP" sz="1600" b="1" u="sng" dirty="0" smtClean="0">
                <a:latin typeface="Meiryo" charset="-128"/>
                <a:ea typeface="Meiryo" charset="-128"/>
                <a:cs typeface="Meiryo" charset="-128"/>
              </a:rPr>
              <a:t>. </a:t>
            </a:r>
            <a:r>
              <a:rPr lang="ja-JP" altLang="ja-JP" sz="1600" b="1" u="sng" dirty="0" smtClean="0">
                <a:latin typeface="Meiryo" charset="-128"/>
                <a:ea typeface="Meiryo" charset="-128"/>
                <a:cs typeface="Meiryo" charset="-128"/>
              </a:rPr>
              <a:t>岩崎</a:t>
            </a:r>
            <a:r>
              <a:rPr lang="ja-JP" altLang="en-US" sz="1600" b="1" u="sng" dirty="0" smtClean="0">
                <a:latin typeface="Meiryo" charset="-128"/>
                <a:ea typeface="Meiryo" charset="-128"/>
                <a:cs typeface="Meiryo" charset="-128"/>
              </a:rPr>
              <a:t>彌太郎</a:t>
            </a:r>
            <a:r>
              <a:rPr lang="ja-JP" altLang="ja-JP" sz="1600" b="1" u="sng" dirty="0" smtClean="0">
                <a:latin typeface="Meiryo" charset="-128"/>
                <a:ea typeface="Meiryo" charset="-128"/>
                <a:cs typeface="Meiryo" charset="-128"/>
              </a:rPr>
              <a:t>って</a:t>
            </a:r>
            <a:r>
              <a:rPr lang="ja-JP" altLang="ja-JP" sz="1600" b="1" u="sng" dirty="0">
                <a:latin typeface="Meiryo" charset="-128"/>
                <a:ea typeface="Meiryo" charset="-128"/>
                <a:cs typeface="Meiryo" charset="-128"/>
              </a:rPr>
              <a:t>どんな人</a:t>
            </a:r>
            <a:r>
              <a:rPr lang="ja-JP" altLang="ja-JP" sz="1600" b="1" u="sng" dirty="0" smtClean="0">
                <a:latin typeface="Meiryo" charset="-128"/>
                <a:ea typeface="Meiryo" charset="-128"/>
                <a:cs typeface="Meiryo" charset="-128"/>
              </a:rPr>
              <a:t>？</a:t>
            </a:r>
            <a:r>
              <a:rPr lang="en-US" altLang="ja-JP" sz="1600" b="1" u="sng" dirty="0" smtClean="0">
                <a:latin typeface="Meiryo" charset="-128"/>
                <a:ea typeface="Meiryo" charset="-128"/>
                <a:cs typeface="Meiryo" charset="-128"/>
              </a:rPr>
              <a:t> </a:t>
            </a:r>
            <a:r>
              <a:rPr lang="ja-JP" altLang="ja-JP" sz="1600" b="1" u="sng" dirty="0" smtClean="0">
                <a:latin typeface="Meiryo" charset="-128"/>
                <a:ea typeface="Meiryo" charset="-128"/>
                <a:cs typeface="Meiryo" charset="-128"/>
              </a:rPr>
              <a:t>長崎</a:t>
            </a:r>
            <a:r>
              <a:rPr lang="ja-JP" altLang="ja-JP" sz="1600" b="1" u="sng" dirty="0">
                <a:latin typeface="Meiryo" charset="-128"/>
                <a:ea typeface="Meiryo" charset="-128"/>
                <a:cs typeface="Meiryo" charset="-128"/>
              </a:rPr>
              <a:t>とどんな関係があるの</a:t>
            </a:r>
            <a:r>
              <a:rPr lang="ja-JP" altLang="ja-JP" sz="1600" b="1" u="sng" dirty="0" smtClean="0">
                <a:latin typeface="Meiryo" charset="-128"/>
                <a:ea typeface="Meiryo" charset="-128"/>
                <a:cs typeface="Meiryo" charset="-128"/>
              </a:rPr>
              <a:t>でしょう</a:t>
            </a:r>
            <a:r>
              <a:rPr lang="ja-JP" altLang="en-US" sz="1600" b="1" u="sng" dirty="0" smtClean="0">
                <a:latin typeface="Meiryo" charset="-128"/>
                <a:ea typeface="Meiryo" charset="-128"/>
                <a:cs typeface="Meiryo" charset="-128"/>
              </a:rPr>
              <a:t>？</a:t>
            </a:r>
            <a:endParaRPr lang="ja-JP" altLang="ja-JP" sz="1600" dirty="0">
              <a:latin typeface="Meiryo" charset="-128"/>
              <a:ea typeface="Meiryo" charset="-128"/>
              <a:cs typeface="Meiryo"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086" y="1595281"/>
            <a:ext cx="2562170" cy="3255489"/>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3193">
            <a:off x="5529385" y="1596319"/>
            <a:ext cx="4658710" cy="4047040"/>
          </a:xfrm>
          <a:prstGeom prst="rect">
            <a:avLst/>
          </a:prstGeom>
        </p:spPr>
      </p:pic>
      <p:sp>
        <p:nvSpPr>
          <p:cNvPr id="39" name="テキスト ボックス 38"/>
          <p:cNvSpPr txBox="1"/>
          <p:nvPr/>
        </p:nvSpPr>
        <p:spPr>
          <a:xfrm>
            <a:off x="6578485" y="5325086"/>
            <a:ext cx="921910" cy="230832"/>
          </a:xfrm>
          <a:prstGeom prst="rect">
            <a:avLst/>
          </a:prstGeom>
          <a:noFill/>
        </p:spPr>
        <p:txBody>
          <a:bodyPr wrap="square" rtlCol="0">
            <a:spAutoFit/>
          </a:bodyPr>
          <a:lstStyle/>
          <a:p>
            <a:r>
              <a:rPr lang="ja-JP" altLang="en-US" sz="900" smtClean="0">
                <a:latin typeface="Meiryo" charset="-128"/>
                <a:ea typeface="Meiryo" charset="-128"/>
                <a:cs typeface="Meiryo" charset="-128"/>
              </a:rPr>
              <a:t>岩崎彌太郎</a:t>
            </a:r>
            <a:endParaRPr lang="ja-JP" altLang="ja-JP" sz="900" dirty="0">
              <a:latin typeface="Meiryo" charset="-128"/>
              <a:ea typeface="Meiryo" charset="-128"/>
              <a:cs typeface="Meiryo" charset="-128"/>
            </a:endParaRPr>
          </a:p>
        </p:txBody>
      </p:sp>
      <p:sp>
        <p:nvSpPr>
          <p:cNvPr id="8" name="テキスト ボックス 7"/>
          <p:cNvSpPr txBox="1"/>
          <p:nvPr/>
        </p:nvSpPr>
        <p:spPr>
          <a:xfrm>
            <a:off x="3236821" y="4678789"/>
            <a:ext cx="921910" cy="230832"/>
          </a:xfrm>
          <a:prstGeom prst="rect">
            <a:avLst/>
          </a:prstGeom>
          <a:noFill/>
        </p:spPr>
        <p:txBody>
          <a:bodyPr wrap="square" rtlCol="0">
            <a:spAutoFit/>
          </a:bodyPr>
          <a:lstStyle/>
          <a:p>
            <a:r>
              <a:rPr lang="ja-JP" altLang="en-US" sz="900" smtClean="0">
                <a:latin typeface="Meiryo" charset="-128"/>
                <a:ea typeface="Meiryo" charset="-128"/>
                <a:cs typeface="Meiryo" charset="-128"/>
              </a:rPr>
              <a:t>坂本龍馬</a:t>
            </a:r>
            <a:endParaRPr lang="ja-JP" altLang="ja-JP" sz="900" dirty="0">
              <a:latin typeface="Meiryo" charset="-128"/>
              <a:ea typeface="Meiryo" charset="-128"/>
              <a:cs typeface="Meiryo" charset="-128"/>
            </a:endParaRPr>
          </a:p>
        </p:txBody>
      </p:sp>
    </p:spTree>
    <p:extLst>
      <p:ext uri="{BB962C8B-B14F-4D97-AF65-F5344CB8AC3E}">
        <p14:creationId xmlns:p14="http://schemas.microsoft.com/office/powerpoint/2010/main" val="8351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21715" y="971550"/>
            <a:ext cx="10357546" cy="6436248"/>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7905" y="118646"/>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修学旅行生のための長崎市の産業革命遺産 </a:t>
            </a:r>
            <a:endParaRPr lang="ja-JP" altLang="en-US" sz="1540" dirty="0">
              <a:solidFill>
                <a:schemeClr val="bg1"/>
              </a:solidFill>
              <a:latin typeface="Meiryo" charset="-128"/>
              <a:ea typeface="Meiryo" charset="-128"/>
              <a:cs typeface="Meiryo" charset="-128"/>
            </a:endParaRPr>
          </a:p>
        </p:txBody>
      </p:sp>
      <p:sp>
        <p:nvSpPr>
          <p:cNvPr id="28" name="テキスト ボックス 27"/>
          <p:cNvSpPr txBox="1"/>
          <p:nvPr/>
        </p:nvSpPr>
        <p:spPr>
          <a:xfrm>
            <a:off x="638011" y="1078785"/>
            <a:ext cx="4415108" cy="329321"/>
          </a:xfrm>
          <a:prstGeom prst="rect">
            <a:avLst/>
          </a:prstGeom>
          <a:noFill/>
        </p:spPr>
        <p:txBody>
          <a:bodyPr wrap="square" rtlCol="0">
            <a:spAutoFit/>
          </a:bodyPr>
          <a:lstStyle/>
          <a:p>
            <a:r>
              <a:rPr lang="ja-JP" altLang="ja-JP" sz="1540" b="1" dirty="0">
                <a:latin typeface="Meiryo" charset="-128"/>
                <a:ea typeface="Meiryo" charset="-128"/>
                <a:cs typeface="Meiryo" charset="-128"/>
              </a:rPr>
              <a:t>昔からの日本の伝統技術</a:t>
            </a:r>
            <a:r>
              <a:rPr lang="ja-JP" altLang="ja-JP" sz="1540" b="1">
                <a:latin typeface="Meiryo" charset="-128"/>
                <a:ea typeface="Meiryo" charset="-128"/>
                <a:cs typeface="Meiryo" charset="-128"/>
              </a:rPr>
              <a:t>が</a:t>
            </a:r>
            <a:r>
              <a:rPr lang="ja-JP" altLang="ja-JP" sz="1540" b="1" smtClean="0">
                <a:latin typeface="Meiryo" charset="-128"/>
                <a:ea typeface="Meiryo" charset="-128"/>
                <a:cs typeface="Meiryo" charset="-128"/>
              </a:rPr>
              <a:t>、近代化</a:t>
            </a:r>
            <a:r>
              <a:rPr lang="ja-JP" altLang="ja-JP" sz="1540" b="1" dirty="0">
                <a:latin typeface="Meiryo" charset="-128"/>
                <a:ea typeface="Meiryo" charset="-128"/>
                <a:cs typeface="Meiryo" charset="-128"/>
              </a:rPr>
              <a:t>の底力に！</a:t>
            </a:r>
            <a:endParaRPr lang="ja-JP" altLang="ja-JP" sz="1540" dirty="0">
              <a:latin typeface="Meiryo" charset="-128"/>
              <a:ea typeface="Meiryo" charset="-128"/>
              <a:cs typeface="Meiryo" charset="-128"/>
            </a:endParaRPr>
          </a:p>
        </p:txBody>
      </p:sp>
      <p:sp>
        <p:nvSpPr>
          <p:cNvPr id="29" name="テキスト ボックス 28"/>
          <p:cNvSpPr txBox="1"/>
          <p:nvPr/>
        </p:nvSpPr>
        <p:spPr>
          <a:xfrm>
            <a:off x="638011" y="3575541"/>
            <a:ext cx="4560764" cy="1384995"/>
          </a:xfrm>
          <a:prstGeom prst="rect">
            <a:avLst/>
          </a:prstGeom>
          <a:noFill/>
        </p:spPr>
        <p:txBody>
          <a:bodyPr wrap="square" rtlCol="0">
            <a:spAutoFit/>
          </a:bodyPr>
          <a:lstStyle/>
          <a:p>
            <a:r>
              <a:rPr lang="ja-JP" altLang="ja-JP" sz="1200" dirty="0">
                <a:latin typeface="Meiryo" charset="-128"/>
                <a:ea typeface="Meiryo" charset="-128"/>
                <a:cs typeface="Meiryo" charset="-128"/>
              </a:rPr>
              <a:t>磁石（じしゃく）についてくる砂鉄（さてつ）を知っていますね？この砂鉄を原料にして、木炭を燃料（ねんりょう）として「たたら」でつくられた銅のことを和銅（わどう）といいます。この「たたら製鉄」の伝統的な技術が、日本の製鉄業の発展に大きく役立ちました。その他にも日本人がつくり、つないできたさまざまな技術や文化が、産業の発展の基礎（きそ）となったといわれています。 </a:t>
            </a:r>
          </a:p>
        </p:txBody>
      </p:sp>
      <p:sp>
        <p:nvSpPr>
          <p:cNvPr id="11" name="テキスト ボックス 10"/>
          <p:cNvSpPr txBox="1"/>
          <p:nvPr/>
        </p:nvSpPr>
        <p:spPr>
          <a:xfrm>
            <a:off x="2147854" y="3355162"/>
            <a:ext cx="1122745" cy="230832"/>
          </a:xfrm>
          <a:prstGeom prst="rect">
            <a:avLst/>
          </a:prstGeom>
          <a:noFill/>
        </p:spPr>
        <p:txBody>
          <a:bodyPr wrap="square" rtlCol="0">
            <a:spAutoFit/>
          </a:bodyPr>
          <a:lstStyle/>
          <a:p>
            <a:r>
              <a:rPr lang="ja-JP" altLang="en-US" sz="900" dirty="0" smtClean="0">
                <a:latin typeface="Meiryo" charset="-128"/>
                <a:ea typeface="Meiryo" charset="-128"/>
                <a:cs typeface="Meiryo" charset="-128"/>
              </a:rPr>
              <a:t>伊万里焼の風鈴</a:t>
            </a:r>
            <a:endParaRPr lang="ja-JP" altLang="ja-JP" sz="900" dirty="0">
              <a:latin typeface="Meiryo" charset="-128"/>
              <a:ea typeface="Meiryo" charset="-128"/>
              <a:cs typeface="Meiryo"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00" y="1401457"/>
            <a:ext cx="2907950" cy="1938149"/>
          </a:xfrm>
          <a:prstGeom prst="rect">
            <a:avLst/>
          </a:prstGeom>
        </p:spPr>
      </p:pic>
      <p:sp>
        <p:nvSpPr>
          <p:cNvPr id="12" name="テキスト ボックス 11"/>
          <p:cNvSpPr txBox="1"/>
          <p:nvPr/>
        </p:nvSpPr>
        <p:spPr>
          <a:xfrm>
            <a:off x="5668935" y="1071190"/>
            <a:ext cx="4294510" cy="329321"/>
          </a:xfrm>
          <a:prstGeom prst="rect">
            <a:avLst/>
          </a:prstGeom>
          <a:noFill/>
        </p:spPr>
        <p:txBody>
          <a:bodyPr wrap="square" rtlCol="0">
            <a:spAutoFit/>
          </a:bodyPr>
          <a:lstStyle/>
          <a:p>
            <a:r>
              <a:rPr lang="ja-JP" altLang="en-US" sz="1540" b="1" dirty="0" smtClean="0">
                <a:latin typeface="Meiryo" charset="-128"/>
                <a:ea typeface="Meiryo" charset="-128"/>
                <a:cs typeface="Meiryo" charset="-128"/>
              </a:rPr>
              <a:t>黒船のペリー提督（ていとく</a:t>
            </a:r>
            <a:r>
              <a:rPr lang="ja-JP" altLang="en-US" sz="1540" b="1" smtClean="0">
                <a:latin typeface="Meiryo" charset="-128"/>
                <a:ea typeface="Meiryo" charset="-128"/>
                <a:cs typeface="Meiryo" charset="-128"/>
              </a:rPr>
              <a:t>）もびっくり</a:t>
            </a:r>
            <a:r>
              <a:rPr lang="en-US" altLang="ja-JP" sz="1540" b="1" dirty="0" smtClean="0">
                <a:latin typeface="Meiryo" charset="-128"/>
                <a:ea typeface="Meiryo" charset="-128"/>
                <a:cs typeface="Meiryo" charset="-128"/>
              </a:rPr>
              <a:t>!?</a:t>
            </a:r>
          </a:p>
        </p:txBody>
      </p:sp>
      <p:sp>
        <p:nvSpPr>
          <p:cNvPr id="14" name="テキスト ボックス 13"/>
          <p:cNvSpPr txBox="1"/>
          <p:nvPr/>
        </p:nvSpPr>
        <p:spPr>
          <a:xfrm>
            <a:off x="5668935" y="3577287"/>
            <a:ext cx="4166562" cy="1384995"/>
          </a:xfrm>
          <a:prstGeom prst="rect">
            <a:avLst/>
          </a:prstGeom>
          <a:noFill/>
        </p:spPr>
        <p:txBody>
          <a:bodyPr wrap="square" rtlCol="0">
            <a:spAutoFit/>
          </a:bodyPr>
          <a:lstStyle/>
          <a:p>
            <a:pPr lvl="0"/>
            <a:r>
              <a:rPr kumimoji="0" lang="ja-JP" altLang="ja-JP" sz="1200" dirty="0" smtClean="0">
                <a:latin typeface="Meiryo" charset="-128"/>
                <a:ea typeface="Meiryo" charset="-128"/>
                <a:cs typeface="Meiryo" charset="-128"/>
              </a:rPr>
              <a:t>黒船</a:t>
            </a:r>
            <a:r>
              <a:rPr kumimoji="0" lang="ja-JP" altLang="ja-JP" sz="1200" dirty="0">
                <a:latin typeface="Meiryo" charset="-128"/>
                <a:ea typeface="Meiryo" charset="-128"/>
                <a:cs typeface="Meiryo" charset="-128"/>
              </a:rPr>
              <a:t>で来航（らいこう）したペリーによる「ペリー提督日本遠征（えんせい）日記」には、日本人の手先は世界のどの国にも負けないくらい、とても器用である。国民の発明力が自由にはっきされるようになったら、日本はすぐに世界の工業国に追いつくだろう。学ぼうとする意欲（いよく）があり、日本は将来、きっと機械製品の強力（きょうりょく）な競争国の一つとなるだろうと書かれています。 </a:t>
            </a: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7503" y="1401457"/>
            <a:ext cx="2578849" cy="1934136"/>
          </a:xfrm>
          <a:prstGeom prst="rect">
            <a:avLst/>
          </a:prstGeom>
        </p:spPr>
      </p:pic>
      <p:sp>
        <p:nvSpPr>
          <p:cNvPr id="13" name="テキスト ボックス 12"/>
          <p:cNvSpPr txBox="1"/>
          <p:nvPr/>
        </p:nvSpPr>
        <p:spPr>
          <a:xfrm>
            <a:off x="7373513" y="3335593"/>
            <a:ext cx="1122745" cy="230832"/>
          </a:xfrm>
          <a:prstGeom prst="rect">
            <a:avLst/>
          </a:prstGeom>
          <a:noFill/>
        </p:spPr>
        <p:txBody>
          <a:bodyPr wrap="square" rtlCol="0">
            <a:spAutoFit/>
          </a:bodyPr>
          <a:lstStyle/>
          <a:p>
            <a:r>
              <a:rPr lang="ja-JP" altLang="en-US" sz="900" dirty="0" smtClean="0">
                <a:latin typeface="Meiryo" charset="-128"/>
                <a:ea typeface="Meiryo" charset="-128"/>
                <a:cs typeface="Meiryo" charset="-128"/>
              </a:rPr>
              <a:t>切子ガラス</a:t>
            </a:r>
            <a:endParaRPr lang="ja-JP" altLang="ja-JP" sz="900" dirty="0">
              <a:latin typeface="Meiryo" charset="-128"/>
              <a:ea typeface="Meiryo" charset="-128"/>
              <a:cs typeface="Meiryo" charset="-128"/>
            </a:endParaRPr>
          </a:p>
        </p:txBody>
      </p:sp>
      <p:sp>
        <p:nvSpPr>
          <p:cNvPr id="15" name="テキスト ボックス 14"/>
          <p:cNvSpPr txBox="1"/>
          <p:nvPr/>
        </p:nvSpPr>
        <p:spPr>
          <a:xfrm>
            <a:off x="638011" y="5066999"/>
            <a:ext cx="5030924" cy="329321"/>
          </a:xfrm>
          <a:prstGeom prst="rect">
            <a:avLst/>
          </a:prstGeom>
          <a:noFill/>
        </p:spPr>
        <p:txBody>
          <a:bodyPr wrap="square" rtlCol="0">
            <a:spAutoFit/>
          </a:bodyPr>
          <a:lstStyle/>
          <a:p>
            <a:r>
              <a:rPr lang="ja-JP" altLang="ja-JP" sz="1540" b="1" dirty="0">
                <a:latin typeface="Meiryo" charset="-128"/>
                <a:ea typeface="Meiryo" charset="-128"/>
                <a:cs typeface="Meiryo" charset="-128"/>
              </a:rPr>
              <a:t>昔の日本はすごかった！大仏様も鉄でつくられている </a:t>
            </a:r>
            <a:endParaRPr lang="en-US" altLang="ja-JP" sz="1540" b="1" dirty="0" smtClean="0">
              <a:latin typeface="Meiryo" charset="-128"/>
              <a:ea typeface="Meiryo" charset="-128"/>
              <a:cs typeface="Meiryo" charset="-128"/>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588" y="5433930"/>
            <a:ext cx="2582531" cy="1721257"/>
          </a:xfrm>
          <a:prstGeom prst="rect">
            <a:avLst/>
          </a:prstGeom>
        </p:spPr>
      </p:pic>
      <p:sp>
        <p:nvSpPr>
          <p:cNvPr id="16" name="テキスト ボックス 15"/>
          <p:cNvSpPr txBox="1"/>
          <p:nvPr/>
        </p:nvSpPr>
        <p:spPr>
          <a:xfrm>
            <a:off x="1903631" y="7166076"/>
            <a:ext cx="1122745" cy="230832"/>
          </a:xfrm>
          <a:prstGeom prst="rect">
            <a:avLst/>
          </a:prstGeom>
          <a:noFill/>
        </p:spPr>
        <p:txBody>
          <a:bodyPr wrap="square" rtlCol="0">
            <a:spAutoFit/>
          </a:bodyPr>
          <a:lstStyle/>
          <a:p>
            <a:r>
              <a:rPr lang="ja-JP" altLang="en-US" sz="900" dirty="0" smtClean="0">
                <a:latin typeface="Meiryo" charset="-128"/>
                <a:ea typeface="Meiryo" charset="-128"/>
                <a:cs typeface="Meiryo" charset="-128"/>
              </a:rPr>
              <a:t>刀鍛冶</a:t>
            </a:r>
            <a:endParaRPr lang="ja-JP" altLang="ja-JP" sz="900" dirty="0">
              <a:latin typeface="Meiryo" charset="-128"/>
              <a:ea typeface="Meiryo" charset="-128"/>
              <a:cs typeface="Meiryo"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295" y="5433931"/>
            <a:ext cx="2586747" cy="1721256"/>
          </a:xfrm>
          <a:prstGeom prst="rect">
            <a:avLst/>
          </a:prstGeom>
        </p:spPr>
      </p:pic>
      <p:sp>
        <p:nvSpPr>
          <p:cNvPr id="18" name="テキスト ボックス 17"/>
          <p:cNvSpPr txBox="1"/>
          <p:nvPr/>
        </p:nvSpPr>
        <p:spPr>
          <a:xfrm>
            <a:off x="4176125" y="7153816"/>
            <a:ext cx="1609834" cy="230832"/>
          </a:xfrm>
          <a:prstGeom prst="rect">
            <a:avLst/>
          </a:prstGeom>
          <a:noFill/>
        </p:spPr>
        <p:txBody>
          <a:bodyPr wrap="square" rtlCol="0">
            <a:spAutoFit/>
          </a:bodyPr>
          <a:lstStyle/>
          <a:p>
            <a:r>
              <a:rPr lang="ja-JP" altLang="en-US" sz="900" dirty="0" smtClean="0">
                <a:latin typeface="Meiryo" charset="-128"/>
                <a:ea typeface="Meiryo" charset="-128"/>
                <a:cs typeface="Meiryo" charset="-128"/>
              </a:rPr>
              <a:t>蒔絵が</a:t>
            </a:r>
            <a:r>
              <a:rPr lang="ja-JP" altLang="en-US" sz="900" smtClean="0">
                <a:latin typeface="Meiryo" charset="-128"/>
                <a:ea typeface="Meiryo" charset="-128"/>
                <a:cs typeface="Meiryo" charset="-128"/>
              </a:rPr>
              <a:t>施された大名駕籠</a:t>
            </a:r>
            <a:endParaRPr lang="ja-JP" altLang="ja-JP" sz="900" dirty="0">
              <a:latin typeface="Meiryo" charset="-128"/>
              <a:ea typeface="Meiryo" charset="-128"/>
              <a:cs typeface="Meiryo" charset="-128"/>
            </a:endParaRPr>
          </a:p>
        </p:txBody>
      </p:sp>
      <p:sp>
        <p:nvSpPr>
          <p:cNvPr id="19" name="テキスト ボックス 18"/>
          <p:cNvSpPr txBox="1"/>
          <p:nvPr/>
        </p:nvSpPr>
        <p:spPr>
          <a:xfrm>
            <a:off x="6091042" y="5433930"/>
            <a:ext cx="4330445" cy="1569660"/>
          </a:xfrm>
          <a:prstGeom prst="rect">
            <a:avLst/>
          </a:prstGeom>
          <a:noFill/>
        </p:spPr>
        <p:txBody>
          <a:bodyPr wrap="square" rtlCol="0">
            <a:spAutoFit/>
          </a:bodyPr>
          <a:lstStyle/>
          <a:p>
            <a:pPr lvl="0" defTabSz="914400" eaLnBrk="0" fontAlgn="base" hangingPunct="0">
              <a:spcBef>
                <a:spcPct val="0"/>
              </a:spcBef>
              <a:spcAft>
                <a:spcPct val="0"/>
              </a:spcAft>
            </a:pPr>
            <a:r>
              <a:rPr kumimoji="0" lang="ja-JP" altLang="ja-JP" sz="1200" dirty="0">
                <a:latin typeface="Meiryo" charset="-128"/>
                <a:ea typeface="Meiryo" charset="-128"/>
                <a:cs typeface="Meiryo" charset="-128"/>
              </a:rPr>
              <a:t>そういえば大仏様って、鉄でできているのにこまかな工作がいっぱいされていますね。あれは大昔からある鋳造（ちゅうぞう）という技術です。茶釜（がま）などもそうです。江戸時代後半の、磁器（じき）と呼ばれるやきものの技術も高度なものです。ペリーを驚かせた蒔絵漆（まきえうるし）のすずりばこも、日本人の手作業の精密（せいみつ）さをあらわす代表ですね。日本がもともと持っていたものづくりの技術は、世界に通じるものでした。 </a:t>
            </a:r>
          </a:p>
        </p:txBody>
      </p:sp>
    </p:spTree>
    <p:extLst>
      <p:ext uri="{BB962C8B-B14F-4D97-AF65-F5344CB8AC3E}">
        <p14:creationId xmlns:p14="http://schemas.microsoft.com/office/powerpoint/2010/main" val="178449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修学旅行生のための長崎市の産業革命遺産 </a:t>
            </a:r>
            <a:endParaRPr lang="ja-JP" altLang="en-US" sz="1540" dirty="0">
              <a:solidFill>
                <a:schemeClr val="bg1"/>
              </a:solidFill>
              <a:latin typeface="Meiryo" charset="-128"/>
              <a:ea typeface="Meiryo" charset="-128"/>
              <a:cs typeface="Meiryo" charset="-128"/>
            </a:endParaRPr>
          </a:p>
        </p:txBody>
      </p:sp>
      <p:sp>
        <p:nvSpPr>
          <p:cNvPr id="52" name="テキスト ボックス 51"/>
          <p:cNvSpPr txBox="1"/>
          <p:nvPr/>
        </p:nvSpPr>
        <p:spPr>
          <a:xfrm>
            <a:off x="94526" y="3125165"/>
            <a:ext cx="3399147" cy="2246769"/>
          </a:xfrm>
          <a:prstGeom prst="rect">
            <a:avLst/>
          </a:prstGeom>
          <a:noFill/>
        </p:spPr>
        <p:txBody>
          <a:bodyPr wrap="square" rtlCol="0">
            <a:spAutoFit/>
          </a:bodyPr>
          <a:lstStyle/>
          <a:p>
            <a:r>
              <a:rPr lang="ja-JP" altLang="ja-JP" sz="1400" dirty="0">
                <a:latin typeface="Meiryo" charset="-128"/>
                <a:ea typeface="Meiryo" charset="-128"/>
                <a:cs typeface="Meiryo" charset="-128"/>
              </a:rPr>
              <a:t>古代ギリシア（紀元前</a:t>
            </a:r>
            <a:r>
              <a:rPr lang="en-US" altLang="ja-JP" sz="1400" dirty="0">
                <a:latin typeface="Meiryo" charset="-128"/>
                <a:ea typeface="Meiryo" charset="-128"/>
                <a:cs typeface="Meiryo" charset="-128"/>
              </a:rPr>
              <a:t>315</a:t>
            </a:r>
            <a:r>
              <a:rPr lang="ja-JP" altLang="ja-JP" sz="1400" dirty="0">
                <a:latin typeface="Meiryo" charset="-128"/>
                <a:ea typeface="Meiryo" charset="-128"/>
                <a:cs typeface="Meiryo" charset="-128"/>
              </a:rPr>
              <a:t>年）の記録にも、ほぼ同年代の</a:t>
            </a:r>
            <a:r>
              <a:rPr lang="ja-JP" altLang="ja-JP" sz="1400" dirty="0" smtClean="0">
                <a:latin typeface="Meiryo" charset="-128"/>
                <a:ea typeface="Meiryo" charset="-128"/>
                <a:cs typeface="Meiryo" charset="-128"/>
              </a:rPr>
              <a:t>中国</a:t>
            </a:r>
            <a:r>
              <a:rPr lang="ja-JP" altLang="en-US" sz="1400" dirty="0" smtClean="0">
                <a:latin typeface="Meiryo" charset="-128"/>
                <a:ea typeface="Meiryo" charset="-128"/>
                <a:cs typeface="Meiryo" charset="-128"/>
              </a:rPr>
              <a:t>戦国時代</a:t>
            </a:r>
            <a:r>
              <a:rPr lang="ja-JP" altLang="ja-JP" sz="1400" dirty="0" smtClean="0">
                <a:latin typeface="Meiryo" charset="-128"/>
                <a:ea typeface="Meiryo" charset="-128"/>
                <a:cs typeface="Meiryo" charset="-128"/>
              </a:rPr>
              <a:t>（</a:t>
            </a:r>
            <a:r>
              <a:rPr lang="ja-JP" altLang="ja-JP" sz="1400" dirty="0">
                <a:latin typeface="Meiryo" charset="-128"/>
                <a:ea typeface="Meiryo" charset="-128"/>
                <a:cs typeface="Meiryo" charset="-128"/>
              </a:rPr>
              <a:t>ちゅうごくせんごくじだい）でも石炭を使用した遺跡（いせき）が見つかるなど、人間が石炭を燃料（ねんりょう）として使い出した歴史は古く、中国でも宋（そう）時代から使われていたようです。石炭が豊富（ほうふ）にあったイギリスでは</a:t>
            </a:r>
            <a:r>
              <a:rPr lang="en-US" altLang="ja-JP" sz="1400" dirty="0">
                <a:latin typeface="Meiryo" charset="-128"/>
                <a:ea typeface="Meiryo" charset="-128"/>
                <a:cs typeface="Meiryo" charset="-128"/>
              </a:rPr>
              <a:t>700</a:t>
            </a:r>
            <a:r>
              <a:rPr lang="ja-JP" altLang="ja-JP" sz="1400" dirty="0">
                <a:latin typeface="Meiryo" charset="-128"/>
                <a:ea typeface="Meiryo" charset="-128"/>
                <a:cs typeface="Meiryo" charset="-128"/>
              </a:rPr>
              <a:t>年以上前から燃料として使われていました。</a:t>
            </a:r>
          </a:p>
        </p:txBody>
      </p:sp>
      <p:sp>
        <p:nvSpPr>
          <p:cNvPr id="56" name="テキスト ボックス 55"/>
          <p:cNvSpPr txBox="1"/>
          <p:nvPr/>
        </p:nvSpPr>
        <p:spPr>
          <a:xfrm>
            <a:off x="1261644" y="971550"/>
            <a:ext cx="1180607"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石炭の歴史</a:t>
            </a:r>
            <a:endParaRPr lang="ja-JP" altLang="ja-JP" sz="1400" u="sng" dirty="0">
              <a:solidFill>
                <a:srgbClr val="C00000"/>
              </a:solidFill>
              <a:latin typeface="Meiryo" charset="-128"/>
              <a:ea typeface="Meiryo" charset="-128"/>
              <a:cs typeface="Meiryo" charset="-128"/>
            </a:endParaRPr>
          </a:p>
        </p:txBody>
      </p:sp>
      <p:sp>
        <p:nvSpPr>
          <p:cNvPr id="22" name="テキスト ボックス 21"/>
          <p:cNvSpPr txBox="1"/>
          <p:nvPr/>
        </p:nvSpPr>
        <p:spPr>
          <a:xfrm>
            <a:off x="3493673" y="4756734"/>
            <a:ext cx="4399419" cy="2677656"/>
          </a:xfrm>
          <a:prstGeom prst="rect">
            <a:avLst/>
          </a:prstGeom>
          <a:noFill/>
        </p:spPr>
        <p:txBody>
          <a:bodyPr wrap="square" rtlCol="0">
            <a:spAutoFit/>
          </a:bodyPr>
          <a:lstStyle/>
          <a:p>
            <a:r>
              <a:rPr lang="en-US" altLang="ja-JP" sz="1400" dirty="0">
                <a:latin typeface="Meiryo" charset="-128"/>
                <a:ea typeface="Meiryo" charset="-128"/>
                <a:cs typeface="Meiryo" charset="-128"/>
              </a:rPr>
              <a:t>18</a:t>
            </a:r>
            <a:r>
              <a:rPr lang="ja-JP" altLang="ja-JP" sz="1400" dirty="0">
                <a:latin typeface="Meiryo" charset="-128"/>
                <a:ea typeface="Meiryo" charset="-128"/>
                <a:cs typeface="Meiryo" charset="-128"/>
              </a:rPr>
              <a:t>世紀</a:t>
            </a:r>
            <a:r>
              <a:rPr lang="ja-JP" altLang="ja-JP" sz="1400" dirty="0" smtClean="0">
                <a:latin typeface="Meiryo" charset="-128"/>
                <a:ea typeface="Meiryo" charset="-128"/>
                <a:cs typeface="Meiryo" charset="-128"/>
              </a:rPr>
              <a:t>に</a:t>
            </a:r>
            <a:r>
              <a:rPr lang="ja-JP" altLang="en-US" sz="1400" dirty="0" smtClean="0">
                <a:latin typeface="Meiryo" charset="-128"/>
                <a:ea typeface="Meiryo" charset="-128"/>
                <a:cs typeface="Meiryo" charset="-128"/>
              </a:rPr>
              <a:t>産業革命</a:t>
            </a:r>
            <a:r>
              <a:rPr lang="ja-JP" altLang="ja-JP" sz="1400" dirty="0" smtClean="0">
                <a:latin typeface="Meiryo" charset="-128"/>
                <a:ea typeface="Meiryo" charset="-128"/>
                <a:cs typeface="Meiryo" charset="-128"/>
              </a:rPr>
              <a:t>（</a:t>
            </a:r>
            <a:r>
              <a:rPr lang="ja-JP" altLang="ja-JP" sz="1400" dirty="0">
                <a:latin typeface="Meiryo" charset="-128"/>
                <a:ea typeface="Meiryo" charset="-128"/>
                <a:cs typeface="Meiryo" charset="-128"/>
              </a:rPr>
              <a:t>さんぎょうかくめい）が始まると、石炭は工業用燃料として注目されました</a:t>
            </a:r>
            <a:r>
              <a:rPr lang="ja-JP" altLang="ja-JP" sz="1400" dirty="0" smtClean="0">
                <a:latin typeface="Meiryo" charset="-128"/>
                <a:ea typeface="Meiryo" charset="-128"/>
                <a:cs typeface="Meiryo" charset="-128"/>
              </a:rPr>
              <a:t>。</a:t>
            </a:r>
            <a:r>
              <a:rPr lang="ja-JP" altLang="en-US" sz="1400" dirty="0" smtClean="0">
                <a:latin typeface="Meiryo" charset="-128"/>
                <a:ea typeface="Meiryo" charset="-128"/>
                <a:cs typeface="Meiryo" charset="-128"/>
              </a:rPr>
              <a:t>ジェームス・ワット</a:t>
            </a:r>
            <a:r>
              <a:rPr lang="ja-JP" altLang="ja-JP" sz="1400" dirty="0" smtClean="0">
                <a:latin typeface="Meiryo" charset="-128"/>
                <a:ea typeface="Meiryo" charset="-128"/>
                <a:cs typeface="Meiryo" charset="-128"/>
              </a:rPr>
              <a:t>に</a:t>
            </a:r>
            <a:r>
              <a:rPr lang="ja-JP" altLang="ja-JP" sz="1400" dirty="0">
                <a:latin typeface="Meiryo" charset="-128"/>
                <a:ea typeface="Meiryo" charset="-128"/>
                <a:cs typeface="Meiryo" charset="-128"/>
              </a:rPr>
              <a:t>よって</a:t>
            </a:r>
            <a:r>
              <a:rPr lang="ja-JP" altLang="ja-JP" sz="1400" dirty="0" smtClean="0">
                <a:latin typeface="Meiryo" charset="-128"/>
                <a:ea typeface="Meiryo" charset="-128"/>
                <a:cs typeface="Meiryo" charset="-128"/>
              </a:rPr>
              <a:t>生み出された</a:t>
            </a:r>
            <a:r>
              <a:rPr lang="ja-JP" altLang="en-US" sz="1400" dirty="0" smtClean="0">
                <a:latin typeface="Meiryo" charset="-128"/>
                <a:ea typeface="Meiryo" charset="-128"/>
                <a:cs typeface="Meiryo" charset="-128"/>
              </a:rPr>
              <a:t>蒸気機関車</a:t>
            </a:r>
            <a:r>
              <a:rPr lang="ja-JP" altLang="ja-JP" sz="1400" dirty="0" smtClean="0">
                <a:latin typeface="Meiryo" charset="-128"/>
                <a:ea typeface="Meiryo" charset="-128"/>
                <a:cs typeface="Meiryo" charset="-128"/>
              </a:rPr>
              <a:t>（</a:t>
            </a:r>
            <a:r>
              <a:rPr lang="ja-JP" altLang="ja-JP" sz="1400" dirty="0">
                <a:latin typeface="Meiryo" charset="-128"/>
                <a:ea typeface="Meiryo" charset="-128"/>
                <a:cs typeface="Meiryo" charset="-128"/>
              </a:rPr>
              <a:t>じょうききかんしゃ）が走りはじめると、動力（どうりょく）の燃料として石炭が大量に使用されるようになりました。汽船、汽車などは人や物をたくさん運び、紡績などの機械工業や鉄鋼業（てっこうぎょう）も大発展したため、そのための燃料や原料として石炭の消費量（しょうひりょう）が増えていきました。世界各地、そして日本でも石炭がどんどん掘（ほ）られ、</a:t>
            </a:r>
            <a:r>
              <a:rPr lang="en-US" altLang="ja-JP" sz="1400" dirty="0">
                <a:latin typeface="Meiryo" charset="-128"/>
                <a:ea typeface="Meiryo" charset="-128"/>
                <a:cs typeface="Meiryo" charset="-128"/>
              </a:rPr>
              <a:t>1940</a:t>
            </a:r>
            <a:r>
              <a:rPr lang="ja-JP" altLang="ja-JP" sz="1400" dirty="0">
                <a:latin typeface="Meiryo" charset="-128"/>
                <a:ea typeface="Meiryo" charset="-128"/>
                <a:cs typeface="Meiryo" charset="-128"/>
              </a:rPr>
              <a:t>年頃には、石炭は世界のエネルギー源の約</a:t>
            </a:r>
            <a:r>
              <a:rPr lang="en-US" altLang="ja-JP" sz="1400" dirty="0">
                <a:latin typeface="Meiryo" charset="-128"/>
                <a:ea typeface="Meiryo" charset="-128"/>
                <a:cs typeface="Meiryo" charset="-128"/>
              </a:rPr>
              <a:t>8</a:t>
            </a:r>
            <a:r>
              <a:rPr lang="ja-JP" altLang="ja-JP" sz="1400" dirty="0">
                <a:latin typeface="Meiryo" charset="-128"/>
                <a:ea typeface="Meiryo" charset="-128"/>
                <a:cs typeface="Meiryo" charset="-128"/>
              </a:rPr>
              <a:t>割を占めるまでになりました。</a:t>
            </a:r>
          </a:p>
        </p:txBody>
      </p:sp>
      <p:sp>
        <p:nvSpPr>
          <p:cNvPr id="23" name="テキスト ボックス 22"/>
          <p:cNvSpPr txBox="1"/>
          <p:nvPr/>
        </p:nvSpPr>
        <p:spPr>
          <a:xfrm>
            <a:off x="4086279" y="2316755"/>
            <a:ext cx="2533307"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石炭からスタートした近代化</a:t>
            </a:r>
            <a:endParaRPr lang="ja-JP" altLang="ja-JP" sz="1400" u="sng" dirty="0">
              <a:solidFill>
                <a:srgbClr val="C00000"/>
              </a:solidFill>
              <a:latin typeface="Meiryo" charset="-128"/>
              <a:ea typeface="Meiryo" charset="-128"/>
              <a:cs typeface="Meiryo" charset="-128"/>
            </a:endParaRPr>
          </a:p>
        </p:txBody>
      </p:sp>
      <p:sp>
        <p:nvSpPr>
          <p:cNvPr id="41" name="テキスト ボックス 40"/>
          <p:cNvSpPr txBox="1"/>
          <p:nvPr/>
        </p:nvSpPr>
        <p:spPr>
          <a:xfrm>
            <a:off x="4937313" y="4481283"/>
            <a:ext cx="781026" cy="230832"/>
          </a:xfrm>
          <a:prstGeom prst="rect">
            <a:avLst/>
          </a:prstGeom>
          <a:noFill/>
        </p:spPr>
        <p:txBody>
          <a:bodyPr wrap="square" rtlCol="0">
            <a:spAutoFit/>
          </a:bodyPr>
          <a:lstStyle/>
          <a:p>
            <a:r>
              <a:rPr lang="ja-JP" altLang="en-US" sz="900" smtClean="0">
                <a:latin typeface="Meiryo" charset="-128"/>
                <a:ea typeface="Meiryo" charset="-128"/>
                <a:cs typeface="Meiryo" charset="-128"/>
              </a:rPr>
              <a:t>蒸気機関車</a:t>
            </a:r>
            <a:endParaRPr lang="ja-JP" altLang="ja-JP" sz="900" dirty="0">
              <a:latin typeface="Meiryo" charset="-128"/>
              <a:ea typeface="Meiryo" charset="-128"/>
              <a:cs typeface="Meiryo" charset="-128"/>
            </a:endParaRPr>
          </a:p>
        </p:txBody>
      </p:sp>
      <p:sp>
        <p:nvSpPr>
          <p:cNvPr id="24" name="テキスト ボックス 23"/>
          <p:cNvSpPr txBox="1"/>
          <p:nvPr/>
        </p:nvSpPr>
        <p:spPr>
          <a:xfrm>
            <a:off x="94526" y="508711"/>
            <a:ext cx="5252173" cy="338554"/>
          </a:xfrm>
          <a:prstGeom prst="rect">
            <a:avLst/>
          </a:prstGeom>
          <a:noFill/>
        </p:spPr>
        <p:txBody>
          <a:bodyPr wrap="square" rtlCol="0">
            <a:spAutoFit/>
          </a:bodyPr>
          <a:lstStyle/>
          <a:p>
            <a:r>
              <a:rPr lang="ja-JP" altLang="ja-JP" sz="1540" b="1" dirty="0">
                <a:latin typeface="Meiryo" charset="-128"/>
                <a:ea typeface="Meiryo" charset="-128"/>
                <a:cs typeface="Meiryo" charset="-128"/>
              </a:rPr>
              <a:t>黒いダイヤ、石炭が世界中の産業をひっぱった！</a:t>
            </a:r>
            <a:endParaRPr lang="ja-JP" altLang="ja-JP" sz="1540" dirty="0">
              <a:latin typeface="Meiryo" charset="-128"/>
              <a:ea typeface="Meiryo" charset="-128"/>
              <a:cs typeface="Meiryo" charset="-128"/>
            </a:endParaRPr>
          </a:p>
        </p:txBody>
      </p:sp>
      <p:sp>
        <p:nvSpPr>
          <p:cNvPr id="30" name="テキスト ボックス 29"/>
          <p:cNvSpPr txBox="1"/>
          <p:nvPr/>
        </p:nvSpPr>
        <p:spPr>
          <a:xfrm>
            <a:off x="1404759" y="2894333"/>
            <a:ext cx="1101672" cy="230832"/>
          </a:xfrm>
          <a:prstGeom prst="rect">
            <a:avLst/>
          </a:prstGeom>
          <a:noFill/>
        </p:spPr>
        <p:txBody>
          <a:bodyPr wrap="square" rtlCol="0">
            <a:spAutoFit/>
          </a:bodyPr>
          <a:lstStyle/>
          <a:p>
            <a:r>
              <a:rPr lang="ja-JP" altLang="en-US" sz="900" smtClean="0">
                <a:latin typeface="Meiryo" charset="-128"/>
                <a:ea typeface="Meiryo" charset="-128"/>
                <a:cs typeface="Meiryo" charset="-128"/>
              </a:rPr>
              <a:t>石炭ストーブ</a:t>
            </a:r>
            <a:endParaRPr lang="ja-JP" altLang="ja-JP" sz="900" dirty="0">
              <a:latin typeface="Meiryo" charset="-128"/>
              <a:ea typeface="Meiryo" charset="-128"/>
              <a:cs typeface="Meiryo"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695" y="1344593"/>
            <a:ext cx="2340011" cy="1557075"/>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34172"/>
          <a:stretch/>
        </p:blipFill>
        <p:spPr>
          <a:xfrm>
            <a:off x="4299127" y="2689798"/>
            <a:ext cx="2057399" cy="1805796"/>
          </a:xfrm>
          <a:prstGeom prst="rect">
            <a:avLst/>
          </a:prstGeom>
        </p:spPr>
      </p:pic>
      <p:sp>
        <p:nvSpPr>
          <p:cNvPr id="16" name="テキスト ボックス 15"/>
          <p:cNvSpPr txBox="1"/>
          <p:nvPr/>
        </p:nvSpPr>
        <p:spPr>
          <a:xfrm>
            <a:off x="7825230" y="952500"/>
            <a:ext cx="2558433" cy="523220"/>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石油時代を経（へ）て</a:t>
            </a:r>
            <a:r>
              <a:rPr lang="ja-JP" altLang="ja-JP" sz="1400" b="1" u="sng" dirty="0" smtClean="0">
                <a:solidFill>
                  <a:srgbClr val="C00000"/>
                </a:solidFill>
                <a:latin typeface="Meiryo" charset="-128"/>
                <a:ea typeface="Meiryo" charset="-128"/>
                <a:cs typeface="Meiryo" charset="-128"/>
              </a:rPr>
              <a:t>、</a:t>
            </a:r>
            <a:endParaRPr lang="en-US" altLang="ja-JP" sz="1400" b="1" u="sng" dirty="0" smtClean="0">
              <a:solidFill>
                <a:srgbClr val="C00000"/>
              </a:solidFill>
              <a:latin typeface="Meiryo" charset="-128"/>
              <a:ea typeface="Meiryo" charset="-128"/>
              <a:cs typeface="Meiryo" charset="-128"/>
            </a:endParaRPr>
          </a:p>
          <a:p>
            <a:r>
              <a:rPr lang="ja-JP" altLang="ja-JP" sz="1400" b="1" u="sng" dirty="0" smtClean="0">
                <a:solidFill>
                  <a:srgbClr val="C00000"/>
                </a:solidFill>
                <a:latin typeface="Meiryo" charset="-128"/>
                <a:ea typeface="Meiryo" charset="-128"/>
                <a:cs typeface="Meiryo" charset="-128"/>
              </a:rPr>
              <a:t>また</a:t>
            </a:r>
            <a:r>
              <a:rPr lang="ja-JP" altLang="ja-JP" sz="1400" b="1" u="sng" dirty="0">
                <a:solidFill>
                  <a:srgbClr val="C00000"/>
                </a:solidFill>
                <a:latin typeface="Meiryo" charset="-128"/>
                <a:ea typeface="Meiryo" charset="-128"/>
                <a:cs typeface="Meiryo" charset="-128"/>
              </a:rPr>
              <a:t>石炭が見直されている</a:t>
            </a:r>
            <a:endParaRPr lang="ja-JP" altLang="ja-JP" sz="1400" u="sng" dirty="0">
              <a:solidFill>
                <a:srgbClr val="C00000"/>
              </a:solidFill>
              <a:latin typeface="Meiryo" charset="-128"/>
              <a:ea typeface="Meiryo" charset="-128"/>
              <a:cs typeface="Meiryo" charset="-128"/>
            </a:endParaRPr>
          </a:p>
        </p:txBody>
      </p:sp>
      <p:sp>
        <p:nvSpPr>
          <p:cNvPr id="18" name="テキスト ボックス 17"/>
          <p:cNvSpPr txBox="1"/>
          <p:nvPr/>
        </p:nvSpPr>
        <p:spPr>
          <a:xfrm>
            <a:off x="7893092" y="3497382"/>
            <a:ext cx="2700000" cy="1600438"/>
          </a:xfrm>
          <a:prstGeom prst="rect">
            <a:avLst/>
          </a:prstGeom>
          <a:noFill/>
        </p:spPr>
        <p:txBody>
          <a:bodyPr wrap="square" rtlCol="0">
            <a:spAutoFit/>
          </a:bodyPr>
          <a:lstStyle/>
          <a:p>
            <a:r>
              <a:rPr lang="ja-JP" altLang="ja-JP" sz="1400" dirty="0">
                <a:latin typeface="Meiryo" charset="-128"/>
                <a:ea typeface="Meiryo" charset="-128"/>
                <a:cs typeface="Meiryo" charset="-128"/>
              </a:rPr>
              <a:t>その後、エネルギーの主役は石油へと移っていきました。現在はさまざまなエネルギーをミックスして使うなど、一つの資源にかたよらないようにコントロールされるようになっています。</a:t>
            </a:r>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7263" t="7971" r="4304" b="8600"/>
          <a:stretch/>
        </p:blipFill>
        <p:spPr>
          <a:xfrm>
            <a:off x="7805006" y="1501120"/>
            <a:ext cx="2583432" cy="1810653"/>
          </a:xfrm>
          <a:prstGeom prst="rect">
            <a:avLst/>
          </a:prstGeom>
        </p:spPr>
      </p:pic>
      <p:sp>
        <p:nvSpPr>
          <p:cNvPr id="3" name="下カーブ矢印 2"/>
          <p:cNvSpPr/>
          <p:nvPr/>
        </p:nvSpPr>
        <p:spPr>
          <a:xfrm>
            <a:off x="3164442" y="1703673"/>
            <a:ext cx="1267744" cy="552134"/>
          </a:xfrm>
          <a:prstGeom prst="curvedDownArrow">
            <a:avLst>
              <a:gd name="adj1" fmla="val 42148"/>
              <a:gd name="adj2" fmla="val 88267"/>
              <a:gd name="adj3" fmla="val 545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上カーブ矢印 3"/>
          <p:cNvSpPr/>
          <p:nvPr/>
        </p:nvSpPr>
        <p:spPr>
          <a:xfrm>
            <a:off x="6553658" y="2663235"/>
            <a:ext cx="1288633" cy="620211"/>
          </a:xfrm>
          <a:prstGeom prst="curvedUpArrow">
            <a:avLst>
              <a:gd name="adj1" fmla="val 43005"/>
              <a:gd name="adj2" fmla="val 79606"/>
              <a:gd name="adj3" fmla="val 42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3284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修学旅行生のための長崎市の産業革命遺産 </a:t>
            </a:r>
            <a:endParaRPr lang="ja-JP" altLang="en-US" sz="1540" dirty="0">
              <a:solidFill>
                <a:schemeClr val="bg1"/>
              </a:solidFill>
              <a:latin typeface="Meiryo" charset="-128"/>
              <a:ea typeface="Meiryo" charset="-128"/>
              <a:cs typeface="Meiryo" charset="-128"/>
            </a:endParaRPr>
          </a:p>
        </p:txBody>
      </p:sp>
      <p:sp>
        <p:nvSpPr>
          <p:cNvPr id="35" name="テキスト ボックス 34"/>
          <p:cNvSpPr txBox="1"/>
          <p:nvPr/>
        </p:nvSpPr>
        <p:spPr>
          <a:xfrm>
            <a:off x="2188564" y="4438682"/>
            <a:ext cx="6490741" cy="2893100"/>
          </a:xfrm>
          <a:prstGeom prst="rect">
            <a:avLst/>
          </a:prstGeom>
          <a:noFill/>
        </p:spPr>
        <p:txBody>
          <a:bodyPr wrap="square" rtlCol="0">
            <a:spAutoFit/>
          </a:bodyPr>
          <a:lstStyle/>
          <a:p>
            <a:r>
              <a:rPr lang="ja-JP" altLang="ja-JP" sz="1400" dirty="0">
                <a:latin typeface="Meiryo" charset="-128"/>
                <a:ea typeface="Meiryo" charset="-128"/>
                <a:cs typeface="Meiryo" charset="-128"/>
              </a:rPr>
              <a:t>明治以来、日本の発展をひっぱってきた石炭産業。最初の汽船が造られたの</a:t>
            </a:r>
            <a:r>
              <a:rPr lang="ja-JP" altLang="ja-JP" sz="1400" dirty="0" smtClean="0">
                <a:latin typeface="Meiryo" charset="-128"/>
                <a:ea typeface="Meiryo" charset="-128"/>
                <a:cs typeface="Meiryo" charset="-128"/>
              </a:rPr>
              <a:t>は長崎</a:t>
            </a:r>
            <a:r>
              <a:rPr lang="ja-JP" altLang="ja-JP" sz="1400" dirty="0">
                <a:latin typeface="Meiryo" charset="-128"/>
                <a:ea typeface="Meiryo" charset="-128"/>
                <a:cs typeface="Meiryo" charset="-128"/>
              </a:rPr>
              <a:t>でした。その発展を支え続けたのが石炭産業。近年、その形が軍艦（</a:t>
            </a:r>
            <a:r>
              <a:rPr lang="ja-JP" altLang="ja-JP" sz="1400" dirty="0" smtClean="0">
                <a:latin typeface="Meiryo" charset="-128"/>
                <a:ea typeface="Meiryo" charset="-128"/>
                <a:cs typeface="Meiryo" charset="-128"/>
              </a:rPr>
              <a:t>ぐんかん</a:t>
            </a:r>
            <a:r>
              <a:rPr lang="ja-JP" altLang="ja-JP" sz="1400" dirty="0">
                <a:latin typeface="Meiryo" charset="-128"/>
                <a:ea typeface="Meiryo" charset="-128"/>
                <a:cs typeface="Meiryo" charset="-128"/>
              </a:rPr>
              <a:t>）に似ていることから軍艦島（ぐんかんじま）という名で注目されて</a:t>
            </a:r>
            <a:r>
              <a:rPr lang="ja-JP" altLang="ja-JP" sz="1400" dirty="0" smtClean="0">
                <a:latin typeface="Meiryo" charset="-128"/>
                <a:ea typeface="Meiryo" charset="-128"/>
                <a:cs typeface="Meiryo" charset="-128"/>
              </a:rPr>
              <a:t>いる端</a:t>
            </a:r>
            <a:r>
              <a:rPr lang="ja-JP" altLang="ja-JP" sz="1400" dirty="0">
                <a:latin typeface="Meiryo" charset="-128"/>
                <a:ea typeface="Meiryo" charset="-128"/>
                <a:cs typeface="Meiryo" charset="-128"/>
              </a:rPr>
              <a:t>島炭坑（はしまたんこう）は、</a:t>
            </a:r>
            <a:r>
              <a:rPr lang="en-US" altLang="ja-JP" sz="1400" dirty="0">
                <a:latin typeface="Meiryo" charset="-128"/>
                <a:ea typeface="Meiryo" charset="-128"/>
                <a:cs typeface="Meiryo" charset="-128"/>
              </a:rPr>
              <a:t>1890</a:t>
            </a:r>
            <a:r>
              <a:rPr lang="ja-JP" altLang="ja-JP" sz="1400" dirty="0">
                <a:latin typeface="Meiryo" charset="-128"/>
                <a:ea typeface="Meiryo" charset="-128"/>
                <a:cs typeface="Meiryo" charset="-128"/>
              </a:rPr>
              <a:t>年から本格的な採炭（さいたん）が</a:t>
            </a:r>
            <a:r>
              <a:rPr lang="ja-JP" altLang="ja-JP" sz="1400" dirty="0" smtClean="0">
                <a:latin typeface="Meiryo" charset="-128"/>
                <a:ea typeface="Meiryo" charset="-128"/>
                <a:cs typeface="Meiryo" charset="-128"/>
              </a:rPr>
              <a:t>始まり</a:t>
            </a:r>
            <a:r>
              <a:rPr lang="ja-JP" altLang="ja-JP" sz="1400" dirty="0">
                <a:latin typeface="Meiryo" charset="-128"/>
                <a:ea typeface="Meiryo" charset="-128"/>
                <a:cs typeface="Meiryo" charset="-128"/>
              </a:rPr>
              <a:t>、大正・昭和にわたって日本の近代化を支えてきました。しかし、時代の</a:t>
            </a:r>
            <a:r>
              <a:rPr lang="ja-JP" altLang="ja-JP" sz="1400" dirty="0" smtClean="0">
                <a:latin typeface="Meiryo" charset="-128"/>
                <a:ea typeface="Meiryo" charset="-128"/>
                <a:cs typeface="Meiryo" charset="-128"/>
              </a:rPr>
              <a:t>変化</a:t>
            </a:r>
            <a:r>
              <a:rPr lang="ja-JP" altLang="ja-JP" sz="1400" dirty="0">
                <a:latin typeface="Meiryo" charset="-128"/>
                <a:ea typeface="Meiryo" charset="-128"/>
                <a:cs typeface="Meiryo" charset="-128"/>
              </a:rPr>
              <a:t>とともに石炭はだんだんと使われなくなり、</a:t>
            </a:r>
            <a:r>
              <a:rPr lang="en-US" altLang="ja-JP" sz="1400" dirty="0">
                <a:latin typeface="Meiryo" charset="-128"/>
                <a:ea typeface="Meiryo" charset="-128"/>
                <a:cs typeface="Meiryo" charset="-128"/>
              </a:rPr>
              <a:t>1974</a:t>
            </a:r>
            <a:r>
              <a:rPr lang="ja-JP" altLang="ja-JP" sz="1400" dirty="0">
                <a:latin typeface="Meiryo" charset="-128"/>
                <a:ea typeface="Meiryo" charset="-128"/>
                <a:cs typeface="Meiryo" charset="-128"/>
              </a:rPr>
              <a:t>年に閉山（へいざん）</a:t>
            </a:r>
            <a:r>
              <a:rPr lang="ja-JP" altLang="ja-JP" sz="1400" dirty="0" smtClean="0">
                <a:latin typeface="Meiryo" charset="-128"/>
                <a:ea typeface="Meiryo" charset="-128"/>
                <a:cs typeface="Meiryo" charset="-128"/>
              </a:rPr>
              <a:t>しました</a:t>
            </a:r>
            <a:r>
              <a:rPr lang="ja-JP" altLang="ja-JP" sz="1400" dirty="0">
                <a:latin typeface="Meiryo" charset="-128"/>
                <a:ea typeface="Meiryo" charset="-128"/>
                <a:cs typeface="Meiryo" charset="-128"/>
              </a:rPr>
              <a:t>。</a:t>
            </a:r>
          </a:p>
          <a:p>
            <a:r>
              <a:rPr lang="en-US" altLang="ja-JP" sz="1400" dirty="0">
                <a:latin typeface="Meiryo" charset="-128"/>
                <a:ea typeface="Meiryo" charset="-128"/>
                <a:cs typeface="Meiryo" charset="-128"/>
              </a:rPr>
              <a:t> </a:t>
            </a:r>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現在は、大半をオーストラリアなど海外から輸入しています。火力発電用や</a:t>
            </a:r>
          </a:p>
          <a:p>
            <a:r>
              <a:rPr lang="ja-JP" altLang="ja-JP" sz="1400" dirty="0">
                <a:latin typeface="Meiryo" charset="-128"/>
                <a:ea typeface="Meiryo" charset="-128"/>
                <a:cs typeface="Meiryo" charset="-128"/>
              </a:rPr>
              <a:t>製鉄用にたくさんの石炭が必要とされており、大切な燃料（ねんりょう）で</a:t>
            </a:r>
            <a:r>
              <a:rPr lang="ja-JP" altLang="ja-JP" sz="1400" dirty="0" smtClean="0">
                <a:latin typeface="Meiryo" charset="-128"/>
                <a:ea typeface="Meiryo" charset="-128"/>
                <a:cs typeface="Meiryo" charset="-128"/>
              </a:rPr>
              <a:t>ある</a:t>
            </a:r>
            <a:r>
              <a:rPr lang="ja-JP" altLang="ja-JP" sz="1400" dirty="0">
                <a:latin typeface="Meiryo" charset="-128"/>
                <a:ea typeface="Meiryo" charset="-128"/>
                <a:cs typeface="Meiryo" charset="-128"/>
              </a:rPr>
              <a:t>ことは今も変わりません。なお、わが国における石炭の用途は、発電用</a:t>
            </a:r>
            <a:r>
              <a:rPr lang="ja-JP" altLang="ja-JP" sz="1400" dirty="0" smtClean="0">
                <a:latin typeface="Meiryo" charset="-128"/>
                <a:ea typeface="Meiryo" charset="-128"/>
                <a:cs typeface="Meiryo" charset="-128"/>
              </a:rPr>
              <a:t>が</a:t>
            </a:r>
            <a:r>
              <a:rPr lang="en-US" altLang="ja-JP" sz="1400" dirty="0" smtClean="0">
                <a:latin typeface="Meiryo" charset="-128"/>
                <a:ea typeface="Meiryo" charset="-128"/>
                <a:cs typeface="Meiryo" charset="-128"/>
              </a:rPr>
              <a:t>46</a:t>
            </a:r>
            <a:r>
              <a:rPr lang="ja-JP" altLang="ja-JP" sz="1400" dirty="0" smtClean="0">
                <a:latin typeface="Meiryo" charset="-128"/>
                <a:ea typeface="Meiryo" charset="-128"/>
                <a:cs typeface="Meiryo" charset="-128"/>
              </a:rPr>
              <a:t>％</a:t>
            </a:r>
            <a:r>
              <a:rPr lang="ja-JP" altLang="ja-JP" sz="1400" dirty="0">
                <a:latin typeface="Meiryo" charset="-128"/>
                <a:ea typeface="Meiryo" charset="-128"/>
                <a:cs typeface="Meiryo" charset="-128"/>
              </a:rPr>
              <a:t>、鉄鋼用</a:t>
            </a:r>
            <a:r>
              <a:rPr lang="ja-JP" altLang="ja-JP" sz="1400" dirty="0" smtClean="0">
                <a:latin typeface="Meiryo" charset="-128"/>
                <a:ea typeface="Meiryo" charset="-128"/>
                <a:cs typeface="Meiryo" charset="-128"/>
              </a:rPr>
              <a:t>が</a:t>
            </a:r>
            <a:r>
              <a:rPr lang="en-US" altLang="ja-JP" sz="1400" dirty="0" smtClean="0">
                <a:latin typeface="Meiryo" charset="-128"/>
                <a:ea typeface="Meiryo" charset="-128"/>
                <a:cs typeface="Meiryo" charset="-128"/>
              </a:rPr>
              <a:t>34</a:t>
            </a:r>
            <a:r>
              <a:rPr lang="ja-JP" altLang="ja-JP" sz="1400" dirty="0" smtClean="0">
                <a:latin typeface="Meiryo" charset="-128"/>
                <a:ea typeface="Meiryo" charset="-128"/>
                <a:cs typeface="Meiryo" charset="-128"/>
              </a:rPr>
              <a:t>％</a:t>
            </a:r>
            <a:r>
              <a:rPr lang="ja-JP" altLang="ja-JP" sz="1400" dirty="0">
                <a:latin typeface="Meiryo" charset="-128"/>
                <a:ea typeface="Meiryo" charset="-128"/>
                <a:cs typeface="Meiryo" charset="-128"/>
              </a:rPr>
              <a:t>、その他</a:t>
            </a:r>
            <a:r>
              <a:rPr lang="ja-JP" altLang="ja-JP" sz="1400" dirty="0" smtClean="0">
                <a:latin typeface="Meiryo" charset="-128"/>
                <a:ea typeface="Meiryo" charset="-128"/>
                <a:cs typeface="Meiryo" charset="-128"/>
              </a:rPr>
              <a:t>が</a:t>
            </a:r>
            <a:r>
              <a:rPr lang="en-US" altLang="ja-JP" sz="1400" dirty="0" smtClean="0">
                <a:latin typeface="Meiryo" charset="-128"/>
                <a:ea typeface="Meiryo" charset="-128"/>
                <a:cs typeface="Meiryo" charset="-128"/>
              </a:rPr>
              <a:t>20</a:t>
            </a:r>
            <a:r>
              <a:rPr lang="ja-JP" altLang="ja-JP" sz="1400" dirty="0" smtClean="0">
                <a:latin typeface="Meiryo" charset="-128"/>
                <a:ea typeface="Meiryo" charset="-128"/>
                <a:cs typeface="Meiryo" charset="-128"/>
              </a:rPr>
              <a:t>％</a:t>
            </a:r>
            <a:r>
              <a:rPr lang="ja-JP" altLang="ja-JP" sz="1400" dirty="0">
                <a:latin typeface="Meiryo" charset="-128"/>
                <a:ea typeface="Meiryo" charset="-128"/>
                <a:cs typeface="Meiryo" charset="-128"/>
              </a:rPr>
              <a:t>。温暖化のもとともいわれる石炭</a:t>
            </a:r>
            <a:r>
              <a:rPr lang="ja-JP" altLang="ja-JP" sz="1400" dirty="0" smtClean="0">
                <a:latin typeface="Meiryo" charset="-128"/>
                <a:ea typeface="Meiryo" charset="-128"/>
                <a:cs typeface="Meiryo" charset="-128"/>
              </a:rPr>
              <a:t>ですが</a:t>
            </a:r>
            <a:r>
              <a:rPr lang="ja-JP" altLang="ja-JP" sz="1400" dirty="0">
                <a:latin typeface="Meiryo" charset="-128"/>
                <a:ea typeface="Meiryo" charset="-128"/>
                <a:cs typeface="Meiryo" charset="-128"/>
              </a:rPr>
              <a:t>、よく燃える特性をいかしたより良い使い方を考えてみたいものですね。</a:t>
            </a:r>
          </a:p>
        </p:txBody>
      </p:sp>
      <p:sp>
        <p:nvSpPr>
          <p:cNvPr id="36" name="テキスト ボックス 35"/>
          <p:cNvSpPr txBox="1"/>
          <p:nvPr/>
        </p:nvSpPr>
        <p:spPr>
          <a:xfrm>
            <a:off x="3603538" y="991092"/>
            <a:ext cx="3538038"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石炭の力で、日本は世界になかま入りを</a:t>
            </a:r>
            <a:endParaRPr lang="ja-JP" altLang="ja-JP" sz="1400" dirty="0">
              <a:solidFill>
                <a:srgbClr val="C00000"/>
              </a:solidFill>
              <a:latin typeface="Meiryo" charset="-128"/>
              <a:ea typeface="Meiryo" charset="-128"/>
              <a:cs typeface="Meiryo" charset="-128"/>
            </a:endParaRPr>
          </a:p>
        </p:txBody>
      </p:sp>
      <p:sp>
        <p:nvSpPr>
          <p:cNvPr id="39" name="テキスト ボックス 38"/>
          <p:cNvSpPr txBox="1"/>
          <p:nvPr/>
        </p:nvSpPr>
        <p:spPr>
          <a:xfrm>
            <a:off x="4775786" y="4117909"/>
            <a:ext cx="1834876" cy="246221"/>
          </a:xfrm>
          <a:prstGeom prst="rect">
            <a:avLst/>
          </a:prstGeom>
          <a:noFill/>
        </p:spPr>
        <p:txBody>
          <a:bodyPr wrap="square" rtlCol="0">
            <a:spAutoFit/>
          </a:bodyPr>
          <a:lstStyle/>
          <a:p>
            <a:r>
              <a:rPr lang="ja-JP" altLang="en-US" sz="1000" dirty="0" smtClean="0">
                <a:latin typeface="Meiryo" charset="-128"/>
                <a:ea typeface="Meiryo" charset="-128"/>
                <a:cs typeface="Meiryo" charset="-128"/>
              </a:rPr>
              <a:t>端島炭坑（軍艦島）</a:t>
            </a:r>
            <a:endParaRPr lang="ja-JP" altLang="ja-JP" sz="1000" dirty="0">
              <a:latin typeface="Meiryo" charset="-128"/>
              <a:ea typeface="Meiryo" charset="-128"/>
              <a:cs typeface="Meiryo"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458" y="1345169"/>
            <a:ext cx="3696987" cy="2772740"/>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18946" r="10112" b="4150"/>
          <a:stretch/>
        </p:blipFill>
        <p:spPr>
          <a:xfrm>
            <a:off x="245753" y="1025425"/>
            <a:ext cx="1942811" cy="3501605"/>
          </a:xfrm>
          <a:prstGeom prst="rect">
            <a:avLst/>
          </a:prstGeom>
        </p:spPr>
      </p:pic>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l="13631" r="23111"/>
          <a:stretch/>
        </p:blipFill>
        <p:spPr>
          <a:xfrm>
            <a:off x="8914194" y="2776227"/>
            <a:ext cx="1678898" cy="3783010"/>
          </a:xfrm>
          <a:prstGeom prst="rect">
            <a:avLst/>
          </a:prstGeom>
        </p:spPr>
      </p:pic>
    </p:spTree>
    <p:extLst>
      <p:ext uri="{BB962C8B-B14F-4D97-AF65-F5344CB8AC3E}">
        <p14:creationId xmlns:p14="http://schemas.microsoft.com/office/powerpoint/2010/main" val="1752261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33605" y="971550"/>
            <a:ext cx="10426190" cy="6290197"/>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38554"/>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ja-JP" sz="1540" dirty="0">
                <a:latin typeface="Meiryo" charset="-128"/>
                <a:ea typeface="Meiryo" charset="-128"/>
                <a:cs typeface="Meiryo" charset="-128"/>
              </a:rPr>
              <a:t>修学旅行生のための長崎市の産業革命遺産 </a:t>
            </a:r>
            <a:endParaRPr lang="ja-JP" altLang="en-US" sz="1540" dirty="0">
              <a:solidFill>
                <a:schemeClr val="bg1"/>
              </a:solidFill>
              <a:latin typeface="Meiryo" charset="-128"/>
              <a:ea typeface="Meiryo" charset="-128"/>
              <a:cs typeface="Meiryo" charset="-128"/>
            </a:endParaRPr>
          </a:p>
        </p:txBody>
      </p:sp>
      <p:sp>
        <p:nvSpPr>
          <p:cNvPr id="28" name="テキスト ボックス 27"/>
          <p:cNvSpPr txBox="1"/>
          <p:nvPr/>
        </p:nvSpPr>
        <p:spPr>
          <a:xfrm>
            <a:off x="370083" y="1100579"/>
            <a:ext cx="7917390" cy="329321"/>
          </a:xfrm>
          <a:prstGeom prst="rect">
            <a:avLst/>
          </a:prstGeom>
          <a:noFill/>
        </p:spPr>
        <p:txBody>
          <a:bodyPr wrap="square" rtlCol="0">
            <a:spAutoFit/>
          </a:bodyPr>
          <a:lstStyle/>
          <a:p>
            <a:r>
              <a:rPr lang="ja-JP" altLang="ja-JP" sz="1540" b="1" dirty="0">
                <a:latin typeface="Meiryo" charset="-128"/>
                <a:ea typeface="Meiryo" charset="-128"/>
                <a:cs typeface="Meiryo" charset="-128"/>
              </a:rPr>
              <a:t>行ってみよう！長崎沖の孤島（ことう）、軍艦島（ぐんかんじま</a:t>
            </a:r>
            <a:r>
              <a:rPr lang="ja-JP" altLang="ja-JP" sz="1540" b="1" dirty="0" smtClean="0">
                <a:latin typeface="Meiryo" charset="-128"/>
                <a:ea typeface="Meiryo" charset="-128"/>
                <a:cs typeface="Meiryo" charset="-128"/>
              </a:rPr>
              <a:t>）</a:t>
            </a:r>
            <a:endParaRPr lang="ja-JP" altLang="ja-JP" sz="1540" dirty="0">
              <a:latin typeface="Meiryo" charset="-128"/>
              <a:ea typeface="Meiryo" charset="-128"/>
              <a:cs typeface="Meiryo" charset="-128"/>
            </a:endParaRPr>
          </a:p>
        </p:txBody>
      </p:sp>
      <p:sp>
        <p:nvSpPr>
          <p:cNvPr id="29" name="テキスト ボックス 28"/>
          <p:cNvSpPr txBox="1"/>
          <p:nvPr/>
        </p:nvSpPr>
        <p:spPr>
          <a:xfrm>
            <a:off x="2268480" y="4459446"/>
            <a:ext cx="6228455" cy="2092881"/>
          </a:xfrm>
          <a:prstGeom prst="rect">
            <a:avLst/>
          </a:prstGeom>
          <a:noFill/>
        </p:spPr>
        <p:txBody>
          <a:bodyPr wrap="square" rtlCol="0">
            <a:spAutoFit/>
          </a:bodyPr>
          <a:lstStyle/>
          <a:p>
            <a:r>
              <a:rPr lang="ja-JP" altLang="ja-JP" sz="1300" dirty="0">
                <a:latin typeface="Meiryo" charset="-128"/>
                <a:ea typeface="Meiryo" charset="-128"/>
                <a:cs typeface="Meiryo" charset="-128"/>
              </a:rPr>
              <a:t>今は無人となっている軍艦島（ぐんかんじま）は正式名称を端島（はしま）と呼び、江戸時代から昭和までここで多くの人が石炭産業にたずさわりました。学校や病院、高層ビルまでが建ち、最盛期（さいせいき）は東京以上の人口密度を誇っていたこともあります。家族で居住し、子どもたちが多くいたこともあって、盆踊りや行事（ぎょうじ）なども開かれました。活気（かっき）のある暮らしが、さまざまな記録に残されています</a:t>
            </a:r>
            <a:r>
              <a:rPr lang="ja-JP" altLang="ja-JP" sz="1300" dirty="0" smtClean="0">
                <a:latin typeface="Meiryo" charset="-128"/>
                <a:ea typeface="Meiryo" charset="-128"/>
                <a:cs typeface="Meiryo" charset="-128"/>
              </a:rPr>
              <a:t>。</a:t>
            </a:r>
            <a:endParaRPr lang="en-US" altLang="ja-JP" sz="1300" dirty="0" smtClean="0">
              <a:latin typeface="Meiryo" charset="-128"/>
              <a:ea typeface="Meiryo" charset="-128"/>
              <a:cs typeface="Meiryo" charset="-128"/>
            </a:endParaRPr>
          </a:p>
          <a:p>
            <a:endParaRPr lang="ja-JP" altLang="ja-JP" sz="1300" dirty="0">
              <a:latin typeface="Meiryo" charset="-128"/>
              <a:ea typeface="Meiryo" charset="-128"/>
              <a:cs typeface="Meiryo" charset="-128"/>
            </a:endParaRPr>
          </a:p>
          <a:p>
            <a:r>
              <a:rPr lang="en-US" altLang="ja-JP" sz="1300" dirty="0">
                <a:latin typeface="Meiryo" charset="-128"/>
                <a:ea typeface="Meiryo" charset="-128"/>
                <a:cs typeface="Meiryo" charset="-128"/>
              </a:rPr>
              <a:t>2009</a:t>
            </a:r>
            <a:r>
              <a:rPr lang="ja-JP" altLang="ja-JP" sz="1300" dirty="0">
                <a:latin typeface="Meiryo" charset="-128"/>
                <a:ea typeface="Meiryo" charset="-128"/>
                <a:cs typeface="Meiryo" charset="-128"/>
              </a:rPr>
              <a:t>年より上陸できるようになりましたが、見学ルート以外に立ち入ることはできません。</a:t>
            </a:r>
            <a:r>
              <a:rPr lang="en-US" altLang="ja-JP" sz="1300" dirty="0">
                <a:latin typeface="Meiryo" charset="-128"/>
                <a:ea typeface="Meiryo" charset="-128"/>
                <a:cs typeface="Meiryo" charset="-128"/>
              </a:rPr>
              <a:t>2015</a:t>
            </a:r>
            <a:r>
              <a:rPr lang="ja-JP" altLang="ja-JP" sz="1300" dirty="0">
                <a:latin typeface="Meiryo" charset="-128"/>
                <a:ea typeface="Meiryo" charset="-128"/>
                <a:cs typeface="Meiryo" charset="-128"/>
              </a:rPr>
              <a:t>年に世界遺産に登録（とうろく）された「明治日本の産業革命遺産」の構成資産（こうせいしさん）の一つとして注目されています。</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5720"/>
          <a:stretch/>
        </p:blipFill>
        <p:spPr>
          <a:xfrm>
            <a:off x="392919" y="1446181"/>
            <a:ext cx="3275267" cy="2473971"/>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066" y="1446181"/>
            <a:ext cx="3275267" cy="2457689"/>
          </a:xfrm>
          <a:prstGeom prst="rect">
            <a:avLst/>
          </a:prstGeom>
        </p:spPr>
      </p:pic>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1" r="11323"/>
          <a:stretch/>
        </p:blipFill>
        <p:spPr>
          <a:xfrm>
            <a:off x="7025213" y="1446181"/>
            <a:ext cx="3275267" cy="2457689"/>
          </a:xfrm>
          <a:prstGeom prst="rect">
            <a:avLst/>
          </a:prstGeom>
        </p:spPr>
      </p:pic>
      <p:sp>
        <p:nvSpPr>
          <p:cNvPr id="16" name="テキスト ボックス 15"/>
          <p:cNvSpPr txBox="1"/>
          <p:nvPr/>
        </p:nvSpPr>
        <p:spPr>
          <a:xfrm>
            <a:off x="1479716" y="3939251"/>
            <a:ext cx="1101672" cy="230832"/>
          </a:xfrm>
          <a:prstGeom prst="rect">
            <a:avLst/>
          </a:prstGeom>
          <a:noFill/>
        </p:spPr>
        <p:txBody>
          <a:bodyPr wrap="square" rtlCol="0">
            <a:spAutoFit/>
          </a:bodyPr>
          <a:lstStyle/>
          <a:p>
            <a:r>
              <a:rPr lang="ja-JP" altLang="en-US" sz="900" smtClean="0">
                <a:latin typeface="Meiryo" charset="-128"/>
                <a:ea typeface="Meiryo" charset="-128"/>
                <a:cs typeface="Meiryo" charset="-128"/>
              </a:rPr>
              <a:t>最盛期の頃の端島</a:t>
            </a:r>
            <a:endParaRPr lang="ja-JP" altLang="ja-JP" sz="900" dirty="0">
              <a:latin typeface="Meiryo" charset="-128"/>
              <a:ea typeface="Meiryo" charset="-128"/>
              <a:cs typeface="Meiryo" charset="-128"/>
            </a:endParaRPr>
          </a:p>
        </p:txBody>
      </p:sp>
      <p:sp>
        <p:nvSpPr>
          <p:cNvPr id="20" name="テキスト ボックス 19"/>
          <p:cNvSpPr txBox="1"/>
          <p:nvPr/>
        </p:nvSpPr>
        <p:spPr>
          <a:xfrm>
            <a:off x="3790229" y="3903870"/>
            <a:ext cx="3144370" cy="230832"/>
          </a:xfrm>
          <a:prstGeom prst="rect">
            <a:avLst/>
          </a:prstGeom>
          <a:noFill/>
        </p:spPr>
        <p:txBody>
          <a:bodyPr wrap="square" rtlCol="0">
            <a:spAutoFit/>
          </a:bodyPr>
          <a:lstStyle/>
          <a:p>
            <a:r>
              <a:rPr lang="ja-JP" altLang="en-US" sz="900" dirty="0" smtClean="0">
                <a:latin typeface="Meiryo" charset="-128"/>
                <a:ea typeface="Meiryo" charset="-128"/>
                <a:cs typeface="Meiryo" charset="-128"/>
              </a:rPr>
              <a:t>石炭を運ぶベルトコンベアーの支柱が見える第</a:t>
            </a:r>
            <a:r>
              <a:rPr lang="en-US" altLang="ja-JP" sz="900" dirty="0" smtClean="0">
                <a:latin typeface="Meiryo" charset="-128"/>
                <a:ea typeface="Meiryo" charset="-128"/>
                <a:cs typeface="Meiryo" charset="-128"/>
              </a:rPr>
              <a:t>1</a:t>
            </a:r>
            <a:r>
              <a:rPr lang="ja-JP" altLang="en-US" sz="900" dirty="0" smtClean="0">
                <a:latin typeface="Meiryo" charset="-128"/>
                <a:ea typeface="Meiryo" charset="-128"/>
                <a:cs typeface="Meiryo" charset="-128"/>
              </a:rPr>
              <a:t>見学広場</a:t>
            </a:r>
            <a:endParaRPr lang="ja-JP" altLang="ja-JP" sz="900" dirty="0">
              <a:latin typeface="Meiryo" charset="-128"/>
              <a:ea typeface="Meiryo" charset="-128"/>
              <a:cs typeface="Meiryo" charset="-128"/>
            </a:endParaRPr>
          </a:p>
        </p:txBody>
      </p:sp>
      <p:sp>
        <p:nvSpPr>
          <p:cNvPr id="21" name="テキスト ボックス 20"/>
          <p:cNvSpPr txBox="1"/>
          <p:nvPr/>
        </p:nvSpPr>
        <p:spPr>
          <a:xfrm>
            <a:off x="7090661" y="3903870"/>
            <a:ext cx="3144370" cy="230832"/>
          </a:xfrm>
          <a:prstGeom prst="rect">
            <a:avLst/>
          </a:prstGeom>
          <a:noFill/>
        </p:spPr>
        <p:txBody>
          <a:bodyPr wrap="square" rtlCol="0">
            <a:spAutoFit/>
          </a:bodyPr>
          <a:lstStyle/>
          <a:p>
            <a:r>
              <a:rPr lang="ja-JP" altLang="en-US" sz="900" dirty="0" smtClean="0">
                <a:latin typeface="Meiryo" charset="-128"/>
                <a:ea typeface="Meiryo" charset="-128"/>
                <a:cs typeface="Meiryo" charset="-128"/>
              </a:rPr>
              <a:t>総合事務所とレンガ造りの倉庫跡が見える第</a:t>
            </a:r>
            <a:r>
              <a:rPr lang="en-US" altLang="ja-JP" sz="900" dirty="0" smtClean="0">
                <a:latin typeface="Meiryo" charset="-128"/>
                <a:ea typeface="Meiryo" charset="-128"/>
                <a:cs typeface="Meiryo" charset="-128"/>
              </a:rPr>
              <a:t>2</a:t>
            </a:r>
            <a:r>
              <a:rPr lang="ja-JP" altLang="en-US" sz="900" dirty="0" smtClean="0">
                <a:latin typeface="Meiryo" charset="-128"/>
                <a:ea typeface="Meiryo" charset="-128"/>
                <a:cs typeface="Meiryo" charset="-128"/>
              </a:rPr>
              <a:t>見学広場</a:t>
            </a:r>
            <a:endParaRPr lang="ja-JP" altLang="ja-JP" sz="900" dirty="0">
              <a:latin typeface="Meiryo" charset="-128"/>
              <a:ea typeface="Meiryo" charset="-128"/>
              <a:cs typeface="Meiryo" charset="-128"/>
            </a:endParaRPr>
          </a:p>
        </p:txBody>
      </p:sp>
      <p:pic>
        <p:nvPicPr>
          <p:cNvPr id="8" name="図 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9525" t="25940" r="18569" b="24264"/>
          <a:stretch/>
        </p:blipFill>
        <p:spPr>
          <a:xfrm>
            <a:off x="300683" y="4784392"/>
            <a:ext cx="1800719" cy="1442987"/>
          </a:xfrm>
          <a:prstGeom prst="rect">
            <a:avLst/>
          </a:prstGeom>
        </p:spPr>
      </p:pic>
      <p:pic>
        <p:nvPicPr>
          <p:cNvPr id="9" name="図 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60649" y1="53453" x2="60649" y2="53453"/>
                      </a14:backgroundRemoval>
                    </a14:imgEffect>
                  </a14:imgLayer>
                </a14:imgProps>
              </a:ext>
              <a:ext uri="{28A0092B-C50C-407E-A947-70E740481C1C}">
                <a14:useLocalDpi xmlns:a14="http://schemas.microsoft.com/office/drawing/2010/main" val="0"/>
              </a:ext>
            </a:extLst>
          </a:blip>
          <a:srcRect l="14657" t="18272" r="15969" b="19872"/>
          <a:stretch/>
        </p:blipFill>
        <p:spPr>
          <a:xfrm>
            <a:off x="8470900" y="4978400"/>
            <a:ext cx="1946165" cy="1500887"/>
          </a:xfrm>
          <a:prstGeom prst="rect">
            <a:avLst/>
          </a:prstGeom>
        </p:spPr>
      </p:pic>
    </p:spTree>
    <p:extLst>
      <p:ext uri="{BB962C8B-B14F-4D97-AF65-F5344CB8AC3E}">
        <p14:creationId xmlns:p14="http://schemas.microsoft.com/office/powerpoint/2010/main" val="56342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角丸四角形 69"/>
          <p:cNvSpPr/>
          <p:nvPr/>
        </p:nvSpPr>
        <p:spPr>
          <a:xfrm>
            <a:off x="5404575" y="451413"/>
            <a:ext cx="5258664" cy="7073537"/>
          </a:xfrm>
          <a:prstGeom prst="roundRect">
            <a:avLst>
              <a:gd name="adj" fmla="val 231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90689" y="988371"/>
            <a:ext cx="5195235" cy="1639082"/>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長崎の世界遺産について学ぼう！</a:t>
            </a:r>
            <a:endPar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89381" y="474791"/>
            <a:ext cx="5026629" cy="584775"/>
          </a:xfrm>
          <a:prstGeom prst="rect">
            <a:avLst/>
          </a:prstGeom>
          <a:noFill/>
        </p:spPr>
        <p:txBody>
          <a:bodyPr wrap="square" rtlCol="0">
            <a:spAutoFit/>
          </a:bodyPr>
          <a:lstStyle/>
          <a:p>
            <a:r>
              <a:rPr lang="ja-JP" altLang="en-US" sz="1600" b="1" dirty="0">
                <a:solidFill>
                  <a:srgbClr val="C00000"/>
                </a:solidFill>
                <a:latin typeface="Meiryo" charset="-128"/>
                <a:ea typeface="Meiryo" charset="-128"/>
                <a:cs typeface="Meiryo" charset="-128"/>
              </a:rPr>
              <a:t>明治日本の産業革命遺産　製鉄・制鋼、造船、石炭産業</a:t>
            </a:r>
            <a:endParaRPr lang="en-US" altLang="ja-JP" sz="1600" b="1" dirty="0" smtClean="0">
              <a:solidFill>
                <a:srgbClr val="C00000"/>
              </a:solidFill>
              <a:latin typeface="Meiryo" charset="-128"/>
              <a:ea typeface="Meiryo" charset="-128"/>
              <a:cs typeface="Meiryo" charset="-128"/>
            </a:endParaRPr>
          </a:p>
        </p:txBody>
      </p:sp>
      <p:sp>
        <p:nvSpPr>
          <p:cNvPr id="29" name="テキスト ボックス 28"/>
          <p:cNvSpPr txBox="1"/>
          <p:nvPr/>
        </p:nvSpPr>
        <p:spPr>
          <a:xfrm>
            <a:off x="173620" y="1071262"/>
            <a:ext cx="5147116" cy="1492716"/>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日本は幕末から明治期にかけて、西洋の技術や知識を幅広く吸収し、類まれなスピードで工業化・近代化を成しとげました。西洋以外の地域で、はじめて自らの力で近代化に取り組み、きわめて短期間のうちに産業化を成し遂げたことは、世界的にもめずらしいことです。</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その証明となる「明治日本の産業革命遺産」は、九州・山口を中心に</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つの県に</a:t>
            </a:r>
            <a:r>
              <a:rPr lang="en-US" altLang="ja-JP" sz="1300" dirty="0" smtClean="0">
                <a:latin typeface="Meiryo UI" panose="020B0604030504040204" pitchFamily="50" charset="-128"/>
                <a:ea typeface="Meiryo UI" panose="020B0604030504040204" pitchFamily="50" charset="-128"/>
              </a:rPr>
              <a:t>23</a:t>
            </a:r>
            <a:r>
              <a:rPr lang="ja-JP" altLang="en-US" sz="1300" dirty="0" smtClean="0">
                <a:latin typeface="Meiryo UI" panose="020B0604030504040204" pitchFamily="50" charset="-128"/>
                <a:ea typeface="Meiryo UI" panose="020B0604030504040204" pitchFamily="50" charset="-128"/>
              </a:rPr>
              <a:t>資産あり、長崎市には端島炭坑（軍艦島）や旧グラバー住宅など合計</a:t>
            </a:r>
            <a:r>
              <a:rPr lang="en-US" altLang="ja-JP" sz="1300" dirty="0" smtClean="0">
                <a:latin typeface="Meiryo UI" panose="020B0604030504040204" pitchFamily="50" charset="-128"/>
                <a:ea typeface="Meiryo UI" panose="020B0604030504040204" pitchFamily="50" charset="-128"/>
              </a:rPr>
              <a:t>8</a:t>
            </a:r>
            <a:r>
              <a:rPr lang="ja-JP" altLang="en-US" sz="1300" dirty="0" smtClean="0">
                <a:latin typeface="Meiryo UI" panose="020B0604030504040204" pitchFamily="50" charset="-128"/>
                <a:ea typeface="Meiryo UI" panose="020B0604030504040204" pitchFamily="50" charset="-128"/>
              </a:rPr>
              <a:t>つの資産があります。</a:t>
            </a:r>
            <a:endParaRPr lang="ja-JP" altLang="en-US" sz="13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 y="2746803"/>
            <a:ext cx="5139159" cy="584775"/>
          </a:xfrm>
          <a:prstGeom prst="rect">
            <a:avLst/>
          </a:prstGeom>
          <a:noFill/>
        </p:spPr>
        <p:txBody>
          <a:bodyPr wrap="square" rtlCol="0">
            <a:spAutoFit/>
          </a:bodyPr>
          <a:lstStyle/>
          <a:p>
            <a:r>
              <a:rPr lang="ja-JP" altLang="en-US" sz="1600" b="1" dirty="0">
                <a:latin typeface="Meiryo" charset="-128"/>
                <a:ea typeface="Meiryo" charset="-128"/>
                <a:cs typeface="Meiryo" charset="-128"/>
              </a:rPr>
              <a:t>明治日本の産業革命遺産　製鉄・制鋼、造船、石炭産業</a:t>
            </a:r>
            <a:r>
              <a:rPr lang="ja-JP" altLang="en-US" sz="1600" b="1" dirty="0" smtClean="0">
                <a:latin typeface="Meiryo UI" panose="020B0604030504040204" pitchFamily="50" charset="-128"/>
                <a:ea typeface="Meiryo UI" panose="020B0604030504040204" pitchFamily="50" charset="-128"/>
              </a:rPr>
              <a:t>／構成資産（長崎：</a:t>
            </a:r>
            <a:r>
              <a:rPr lang="en-US" altLang="ja-JP" sz="1600" b="1" dirty="0" smtClean="0">
                <a:latin typeface="Meiryo UI" panose="020B0604030504040204" pitchFamily="50" charset="-128"/>
                <a:ea typeface="Meiryo UI" panose="020B0604030504040204" pitchFamily="50" charset="-128"/>
              </a:rPr>
              <a:t>8</a:t>
            </a:r>
            <a:r>
              <a:rPr lang="ja-JP" altLang="en-US" sz="1600" b="1" dirty="0" smtClean="0">
                <a:latin typeface="Meiryo UI" panose="020B0604030504040204" pitchFamily="50" charset="-128"/>
                <a:ea typeface="Meiryo UI" panose="020B0604030504040204" pitchFamily="50" charset="-128"/>
              </a:rPr>
              <a:t>施設）</a:t>
            </a:r>
            <a:endParaRPr lang="en-US" altLang="ja-JP" sz="1600" b="1"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586962" y="3541979"/>
            <a:ext cx="3759738" cy="830997"/>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明治</a:t>
            </a:r>
            <a:r>
              <a:rPr lang="en-US" altLang="ja-JP" sz="1200" dirty="0" smtClean="0">
                <a:latin typeface="Meiryo UI" panose="020B0604030504040204" pitchFamily="50" charset="-128"/>
                <a:ea typeface="Meiryo UI" panose="020B0604030504040204" pitchFamily="50" charset="-128"/>
              </a:rPr>
              <a:t>23</a:t>
            </a:r>
            <a:r>
              <a:rPr lang="ja-JP" altLang="en-US" sz="1200" dirty="0" smtClean="0">
                <a:latin typeface="Meiryo UI" panose="020B0604030504040204" pitchFamily="50" charset="-128"/>
                <a:ea typeface="Meiryo UI" panose="020B0604030504040204" pitchFamily="50" charset="-128"/>
              </a:rPr>
              <a:t>年から本格的な採炭がはじまり大正・昭和と激動の時代に日本の近代化を支えてきました。しかし、時代の変化にともなうエネルギーの変遷により、石炭の需要が減り、昭和</a:t>
            </a:r>
            <a:r>
              <a:rPr lang="en-US" altLang="ja-JP" sz="1200" dirty="0" smtClean="0">
                <a:latin typeface="Meiryo UI" panose="020B0604030504040204" pitchFamily="50" charset="-128"/>
                <a:ea typeface="Meiryo UI" panose="020B0604030504040204" pitchFamily="50" charset="-128"/>
              </a:rPr>
              <a:t>41</a:t>
            </a:r>
            <a:r>
              <a:rPr lang="ja-JP" altLang="en-US" sz="1200" dirty="0" smtClean="0">
                <a:latin typeface="Meiryo UI" panose="020B0604030504040204" pitchFamily="50" charset="-128"/>
                <a:ea typeface="Meiryo UI" panose="020B0604030504040204" pitchFamily="50" charset="-128"/>
              </a:rPr>
              <a:t>年に閉山となりました。</a:t>
            </a:r>
            <a:endParaRPr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5414" y="3271329"/>
            <a:ext cx="2261097" cy="307777"/>
          </a:xfrm>
          <a:prstGeom prst="rect">
            <a:avLst/>
          </a:prstGeom>
          <a:noFill/>
        </p:spPr>
        <p:txBody>
          <a:bodyPr wrap="square" rtlCol="0">
            <a:spAutoFit/>
          </a:bodyPr>
          <a:lstStyle/>
          <a:p>
            <a:r>
              <a:rPr lang="en-US" altLang="ja-JP" sz="1400" b="1" u="sng" dirty="0" smtClean="0">
                <a:solidFill>
                  <a:srgbClr val="C00000"/>
                </a:solidFill>
                <a:latin typeface="Meiryo UI" panose="020B0604030504040204" pitchFamily="50" charset="-128"/>
                <a:ea typeface="Meiryo UI" panose="020B0604030504040204" pitchFamily="50" charset="-128"/>
              </a:rPr>
              <a:t>1. </a:t>
            </a:r>
            <a:r>
              <a:rPr lang="ja-JP" altLang="en-US" sz="1400" b="1" u="sng" dirty="0" smtClean="0">
                <a:solidFill>
                  <a:srgbClr val="C00000"/>
                </a:solidFill>
                <a:latin typeface="Meiryo UI" panose="020B0604030504040204" pitchFamily="50" charset="-128"/>
                <a:ea typeface="Meiryo UI" panose="020B0604030504040204" pitchFamily="50" charset="-128"/>
              </a:rPr>
              <a:t>端島炭坑（軍艦島）</a:t>
            </a:r>
            <a:endParaRPr lang="en-US" altLang="ja-JP" sz="1400" b="1" u="sng" dirty="0" smtClean="0">
              <a:solidFill>
                <a:srgbClr val="C00000"/>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574157" y="5038870"/>
            <a:ext cx="3854370"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グラバー商会のスコットランド人トーマスグレーク・グラバーによって建てられました。グラバーは明治維新にも大きく関わっています。</a:t>
            </a:r>
            <a:endParaRPr lang="ja-JP" altLang="en-US" sz="12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75285" y="4775674"/>
            <a:ext cx="2516214" cy="307777"/>
          </a:xfrm>
          <a:prstGeom prst="rect">
            <a:avLst/>
          </a:prstGeom>
          <a:noFill/>
        </p:spPr>
        <p:txBody>
          <a:bodyPr wrap="square" rtlCol="0">
            <a:spAutoFit/>
          </a:bodyPr>
          <a:lstStyle/>
          <a:p>
            <a:r>
              <a:rPr lang="en-US" altLang="ja-JP" sz="1400" b="1" u="sng" dirty="0" smtClean="0">
                <a:solidFill>
                  <a:srgbClr val="C00000"/>
                </a:solidFill>
                <a:latin typeface="Meiryo UI" panose="020B0604030504040204" pitchFamily="50" charset="-128"/>
                <a:ea typeface="Meiryo UI" panose="020B0604030504040204" pitchFamily="50" charset="-128"/>
              </a:rPr>
              <a:t>2. </a:t>
            </a:r>
            <a:r>
              <a:rPr lang="ja-JP" altLang="en-US" sz="1400" b="1" u="sng" dirty="0" smtClean="0">
                <a:solidFill>
                  <a:srgbClr val="C00000"/>
                </a:solidFill>
                <a:latin typeface="Meiryo UI" panose="020B0604030504040204" pitchFamily="50" charset="-128"/>
                <a:ea typeface="Meiryo UI" panose="020B0604030504040204" pitchFamily="50" charset="-128"/>
              </a:rPr>
              <a:t>旧グラバー住宅</a:t>
            </a:r>
            <a:endParaRPr lang="en-US" altLang="ja-JP" sz="1400" b="1" u="sng" dirty="0" smtClean="0">
              <a:solidFill>
                <a:srgbClr val="C0000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86962" y="6449148"/>
            <a:ext cx="3759738"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蒸気船の燃料として高まった石炭の需要に応えるため、佐賀藩とグラバー商会によって作られた日本初の蒸気機関を使って採炭された。</a:t>
            </a:r>
            <a:endParaRPr lang="ja-JP" altLang="en-US"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5414" y="6178498"/>
            <a:ext cx="2261097" cy="307777"/>
          </a:xfrm>
          <a:prstGeom prst="rect">
            <a:avLst/>
          </a:prstGeom>
          <a:noFill/>
        </p:spPr>
        <p:txBody>
          <a:bodyPr wrap="square" rtlCol="0">
            <a:spAutoFit/>
          </a:bodyPr>
          <a:lstStyle/>
          <a:p>
            <a:r>
              <a:rPr lang="en-US" altLang="ja-JP" sz="1400" b="1" u="sng" dirty="0" smtClean="0">
                <a:solidFill>
                  <a:srgbClr val="C00000"/>
                </a:solidFill>
                <a:latin typeface="Meiryo UI" panose="020B0604030504040204" pitchFamily="50" charset="-128"/>
                <a:ea typeface="Meiryo UI" panose="020B0604030504040204" pitchFamily="50" charset="-128"/>
              </a:rPr>
              <a:t>3. </a:t>
            </a:r>
            <a:r>
              <a:rPr lang="ja-JP" altLang="en-US" sz="1400" b="1" u="sng" dirty="0" smtClean="0">
                <a:solidFill>
                  <a:srgbClr val="C00000"/>
                </a:solidFill>
                <a:latin typeface="Meiryo UI" panose="020B0604030504040204" pitchFamily="50" charset="-128"/>
                <a:ea typeface="Meiryo UI" panose="020B0604030504040204" pitchFamily="50" charset="-128"/>
              </a:rPr>
              <a:t>高島炭坑</a:t>
            </a:r>
            <a:endParaRPr lang="en-US" altLang="ja-JP" sz="1400" b="1" u="sng" dirty="0" smtClean="0">
              <a:solidFill>
                <a:srgbClr val="C0000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932075" y="1078502"/>
            <a:ext cx="3759738"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「木型場」として建造されたもので、長崎造船所に現存する最も古い建物です。現在は貴重な資料がそろっている史料館になっています。</a:t>
            </a:r>
            <a:endParaRPr lang="ja-JP" altLang="en-US" sz="12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410527" y="807852"/>
            <a:ext cx="2261097" cy="307777"/>
          </a:xfrm>
          <a:prstGeom prst="rect">
            <a:avLst/>
          </a:prstGeom>
          <a:noFill/>
        </p:spPr>
        <p:txBody>
          <a:bodyPr wrap="square" rtlCol="0">
            <a:spAutoFit/>
          </a:bodyPr>
          <a:lstStyle/>
          <a:p>
            <a:r>
              <a:rPr lang="en-US" altLang="ja-JP" sz="1400" b="1" u="sng" dirty="0" smtClean="0">
                <a:solidFill>
                  <a:srgbClr val="C00000"/>
                </a:solidFill>
                <a:latin typeface="Meiryo UI" panose="020B0604030504040204" pitchFamily="50" charset="-128"/>
                <a:ea typeface="Meiryo UI" panose="020B0604030504040204" pitchFamily="50" charset="-128"/>
              </a:rPr>
              <a:t>4. </a:t>
            </a:r>
            <a:r>
              <a:rPr lang="ja-JP" altLang="en-US" sz="1400" b="1" u="sng" dirty="0" smtClean="0">
                <a:solidFill>
                  <a:srgbClr val="C00000"/>
                </a:solidFill>
                <a:latin typeface="Meiryo UI" panose="020B0604030504040204" pitchFamily="50" charset="-128"/>
                <a:ea typeface="Meiryo UI" panose="020B0604030504040204" pitchFamily="50" charset="-128"/>
              </a:rPr>
              <a:t>旧木型場</a:t>
            </a:r>
            <a:endParaRPr lang="en-US" altLang="ja-JP" sz="1400" b="1" u="sng" dirty="0" smtClean="0">
              <a:solidFill>
                <a:srgbClr val="C0000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932075" y="2398013"/>
            <a:ext cx="3759738" cy="830997"/>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薩摩藩とグラバーらによって作られた船の修理施設でした。帰化を使い船体の引き上げができレールがソロバンのように見えることから「ソロバンドック」と呼ばれています。</a:t>
            </a:r>
            <a:endParaRPr lang="ja-JP" altLang="en-US" sz="12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5410527" y="2127363"/>
            <a:ext cx="2261097" cy="307777"/>
          </a:xfrm>
          <a:prstGeom prst="rect">
            <a:avLst/>
          </a:prstGeom>
          <a:noFill/>
        </p:spPr>
        <p:txBody>
          <a:bodyPr wrap="square" rtlCol="0">
            <a:spAutoFit/>
          </a:bodyPr>
          <a:lstStyle/>
          <a:p>
            <a:r>
              <a:rPr lang="en-US" altLang="ja-JP" sz="1400" b="1" u="sng" dirty="0" smtClean="0">
                <a:solidFill>
                  <a:srgbClr val="C00000"/>
                </a:solidFill>
                <a:latin typeface="Meiryo UI" panose="020B0604030504040204" pitchFamily="50" charset="-128"/>
                <a:ea typeface="Meiryo UI" panose="020B0604030504040204" pitchFamily="50" charset="-128"/>
              </a:rPr>
              <a:t>5. </a:t>
            </a:r>
            <a:r>
              <a:rPr lang="ja-JP" altLang="en-US" sz="1400" b="1" u="sng" dirty="0" smtClean="0">
                <a:solidFill>
                  <a:srgbClr val="C00000"/>
                </a:solidFill>
                <a:latin typeface="Meiryo UI" panose="020B0604030504040204" pitchFamily="50" charset="-128"/>
                <a:ea typeface="Meiryo UI" panose="020B0604030504040204" pitchFamily="50" charset="-128"/>
              </a:rPr>
              <a:t>小菅修船場跡</a:t>
            </a:r>
            <a:endParaRPr lang="en-US" altLang="ja-JP" sz="1400" b="1" u="sng" dirty="0" smtClean="0">
              <a:solidFill>
                <a:srgbClr val="C00000"/>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932075" y="3868001"/>
            <a:ext cx="3759738"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日本に初めて設置された当時最新式電動クレーンです。現在も活躍しています。</a:t>
            </a:r>
            <a:endParaRPr lang="ja-JP" altLang="en-US" sz="12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5410527" y="3597351"/>
            <a:ext cx="3710324" cy="307777"/>
          </a:xfrm>
          <a:prstGeom prst="rect">
            <a:avLst/>
          </a:prstGeom>
          <a:noFill/>
        </p:spPr>
        <p:txBody>
          <a:bodyPr wrap="square" rtlCol="0">
            <a:spAutoFit/>
          </a:bodyPr>
          <a:lstStyle/>
          <a:p>
            <a:r>
              <a:rPr lang="en-US" altLang="ja-JP" sz="1400" b="1" u="sng" dirty="0" smtClean="0">
                <a:solidFill>
                  <a:srgbClr val="C00000"/>
                </a:solidFill>
                <a:latin typeface="Meiryo UI" panose="020B0604030504040204" pitchFamily="50" charset="-128"/>
                <a:ea typeface="Meiryo UI" panose="020B0604030504040204" pitchFamily="50" charset="-128"/>
              </a:rPr>
              <a:t>6. </a:t>
            </a:r>
            <a:r>
              <a:rPr lang="ja-JP" altLang="en-US" sz="1400" b="1" u="sng" dirty="0" smtClean="0">
                <a:solidFill>
                  <a:srgbClr val="C00000"/>
                </a:solidFill>
                <a:latin typeface="Meiryo UI" panose="020B0604030504040204" pitchFamily="50" charset="-128"/>
                <a:ea typeface="Meiryo UI" panose="020B0604030504040204" pitchFamily="50" charset="-128"/>
              </a:rPr>
              <a:t>ジャイアント・カンチレバークレーン</a:t>
            </a:r>
            <a:endParaRPr lang="en-US" altLang="ja-JP" sz="1400" b="1" u="sng" dirty="0" smtClean="0">
              <a:solidFill>
                <a:srgbClr val="C00000"/>
              </a:solidFill>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6932075" y="5210662"/>
            <a:ext cx="3759738"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当時東洋最大の船</a:t>
            </a:r>
            <a:r>
              <a:rPr lang="zh-CN" altLang="en-US" sz="1200" dirty="0" smtClean="0">
                <a:latin typeface="Meiryo" charset="-128"/>
                <a:ea typeface="Meiryo" charset="-128"/>
                <a:cs typeface="Meiryo" charset="-128"/>
              </a:rPr>
              <a:t>渠</a:t>
            </a:r>
            <a:r>
              <a:rPr lang="ja-JP" altLang="en-US" sz="1200" dirty="0" smtClean="0">
                <a:latin typeface="Meiryo" charset="-128"/>
                <a:ea typeface="Meiryo" charset="-128"/>
                <a:cs typeface="Meiryo" charset="-128"/>
              </a:rPr>
              <a:t>であった。多くの船舶の新造及び修理に使用され、現在も活躍している。</a:t>
            </a:r>
            <a:endParaRPr lang="en-US" altLang="ja-JP" sz="1200" dirty="0" smtClean="0">
              <a:latin typeface="Meiryo" charset="-128"/>
              <a:ea typeface="Meiryo" charset="-128"/>
              <a:cs typeface="Meiryo" charset="-128"/>
            </a:endParaRPr>
          </a:p>
        </p:txBody>
      </p:sp>
      <p:sp>
        <p:nvSpPr>
          <p:cNvPr id="63" name="テキスト ボックス 62"/>
          <p:cNvSpPr txBox="1"/>
          <p:nvPr/>
        </p:nvSpPr>
        <p:spPr>
          <a:xfrm>
            <a:off x="5410527" y="4940012"/>
            <a:ext cx="2261097" cy="307777"/>
          </a:xfrm>
          <a:prstGeom prst="rect">
            <a:avLst/>
          </a:prstGeom>
          <a:noFill/>
        </p:spPr>
        <p:txBody>
          <a:bodyPr wrap="square" rtlCol="0">
            <a:spAutoFit/>
          </a:bodyPr>
          <a:lstStyle/>
          <a:p>
            <a:r>
              <a:rPr lang="en-US" altLang="ja-JP" sz="1400" b="1" u="sng" dirty="0" smtClean="0">
                <a:solidFill>
                  <a:srgbClr val="C00000"/>
                </a:solidFill>
                <a:latin typeface="Meiryo UI" panose="020B0604030504040204" pitchFamily="50" charset="-128"/>
                <a:ea typeface="Meiryo UI" panose="020B0604030504040204" pitchFamily="50" charset="-128"/>
              </a:rPr>
              <a:t>7. </a:t>
            </a:r>
            <a:r>
              <a:rPr lang="ja-JP" altLang="en-US" sz="1400" b="1" u="sng" dirty="0" smtClean="0">
                <a:solidFill>
                  <a:srgbClr val="C00000"/>
                </a:solidFill>
                <a:latin typeface="Meiryo UI" panose="020B0604030504040204" pitchFamily="50" charset="-128"/>
                <a:ea typeface="Meiryo UI" panose="020B0604030504040204" pitchFamily="50" charset="-128"/>
              </a:rPr>
              <a:t>第三</a:t>
            </a:r>
            <a:r>
              <a:rPr lang="ja-JP" altLang="en-US" sz="1400" b="1" u="sng" dirty="0" smtClean="0">
                <a:solidFill>
                  <a:srgbClr val="C00000"/>
                </a:solidFill>
                <a:latin typeface="Meiryo" charset="-128"/>
                <a:ea typeface="Meiryo" charset="-128"/>
                <a:cs typeface="Meiryo" charset="-128"/>
              </a:rPr>
              <a:t>船</a:t>
            </a:r>
            <a:r>
              <a:rPr lang="zh-CN" altLang="en-US" sz="1400" b="1" u="sng" dirty="0">
                <a:solidFill>
                  <a:srgbClr val="C00000"/>
                </a:solidFill>
                <a:latin typeface="Meiryo" charset="-128"/>
                <a:ea typeface="Meiryo" charset="-128"/>
                <a:cs typeface="Meiryo" charset="-128"/>
              </a:rPr>
              <a:t>渠</a:t>
            </a:r>
            <a:endParaRPr lang="en-US" altLang="ja-JP" sz="1400" b="1" u="sng" dirty="0" smtClean="0">
              <a:solidFill>
                <a:srgbClr val="C00000"/>
              </a:solidFill>
              <a:latin typeface="Meiryo" charset="-128"/>
              <a:ea typeface="Meiryo" charset="-128"/>
              <a:cs typeface="Meiryo" charset="-128"/>
            </a:endParaRPr>
          </a:p>
        </p:txBody>
      </p:sp>
      <p:sp>
        <p:nvSpPr>
          <p:cNvPr id="66" name="テキスト ボックス 65"/>
          <p:cNvSpPr txBox="1"/>
          <p:nvPr/>
        </p:nvSpPr>
        <p:spPr>
          <a:xfrm>
            <a:off x="6932075" y="6488666"/>
            <a:ext cx="3759738"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進水式の祝賀会や貴賓の接待等で使用される迎賓館である。現在も使用されています。</a:t>
            </a:r>
            <a:endParaRPr lang="ja-JP" altLang="en-US" sz="1200"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5410527" y="6241166"/>
            <a:ext cx="2261097" cy="307777"/>
          </a:xfrm>
          <a:prstGeom prst="rect">
            <a:avLst/>
          </a:prstGeom>
          <a:noFill/>
        </p:spPr>
        <p:txBody>
          <a:bodyPr wrap="square" rtlCol="0">
            <a:spAutoFit/>
          </a:bodyPr>
          <a:lstStyle/>
          <a:p>
            <a:r>
              <a:rPr lang="en-US" altLang="ja-JP" sz="1400" b="1" u="sng" dirty="0" smtClean="0">
                <a:solidFill>
                  <a:srgbClr val="C00000"/>
                </a:solidFill>
                <a:latin typeface="Meiryo UI" panose="020B0604030504040204" pitchFamily="50" charset="-128"/>
                <a:ea typeface="Meiryo UI" panose="020B0604030504040204" pitchFamily="50" charset="-128"/>
              </a:rPr>
              <a:t>8. </a:t>
            </a:r>
            <a:r>
              <a:rPr lang="ja-JP" altLang="en-US" sz="1400" b="1" u="sng" dirty="0" smtClean="0">
                <a:solidFill>
                  <a:srgbClr val="C00000"/>
                </a:solidFill>
                <a:latin typeface="Meiryo UI" panose="020B0604030504040204" pitchFamily="50" charset="-128"/>
                <a:ea typeface="Meiryo UI" panose="020B0604030504040204" pitchFamily="50" charset="-128"/>
              </a:rPr>
              <a:t>占勝閣</a:t>
            </a:r>
            <a:endParaRPr lang="en-US" altLang="ja-JP" sz="1400" b="1" u="sng" dirty="0" smtClean="0">
              <a:solidFill>
                <a:srgbClr val="C00000"/>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58" y="3569343"/>
            <a:ext cx="1464197" cy="1098148"/>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1" y="1107158"/>
            <a:ext cx="1458409" cy="970445"/>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08" y="5073409"/>
            <a:ext cx="1487348" cy="991317"/>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897" y="6473700"/>
            <a:ext cx="1493133" cy="993551"/>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0901" y="2445642"/>
            <a:ext cx="1453909" cy="1090432"/>
          </a:xfrm>
          <a:prstGeom prst="rect">
            <a:avLst/>
          </a:prstGeom>
        </p:spPr>
      </p:pic>
      <p:pic>
        <p:nvPicPr>
          <p:cNvPr id="17" name="図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3280" y="5259412"/>
            <a:ext cx="1432170" cy="944623"/>
          </a:xfrm>
          <a:prstGeom prst="rect">
            <a:avLst/>
          </a:prstGeom>
        </p:spPr>
      </p:pic>
      <p:pic>
        <p:nvPicPr>
          <p:cNvPr id="18" name="図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4854" y="6535487"/>
            <a:ext cx="1429956" cy="943163"/>
          </a:xfrm>
          <a:prstGeom prst="rect">
            <a:avLst/>
          </a:prstGeom>
        </p:spPr>
      </p:pic>
      <p:pic>
        <p:nvPicPr>
          <p:cNvPr id="19" name="図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1706" y="3916753"/>
            <a:ext cx="1464680" cy="966066"/>
          </a:xfrm>
          <a:prstGeom prst="rect">
            <a:avLst/>
          </a:prstGeom>
        </p:spPr>
      </p:pic>
      <p:sp>
        <p:nvSpPr>
          <p:cNvPr id="71" name="テキスト ボックス 70"/>
          <p:cNvSpPr txBox="1"/>
          <p:nvPr/>
        </p:nvSpPr>
        <p:spPr>
          <a:xfrm>
            <a:off x="7036604" y="513981"/>
            <a:ext cx="2153695" cy="307777"/>
          </a:xfrm>
          <a:prstGeom prst="rect">
            <a:avLst/>
          </a:prstGeom>
          <a:noFill/>
        </p:spPr>
        <p:txBody>
          <a:bodyPr wrap="square" rtlCol="0">
            <a:spAutoFit/>
          </a:bodyPr>
          <a:lstStyle/>
          <a:p>
            <a:r>
              <a:rPr lang="ja-JP" altLang="en-US" sz="1400" b="1" dirty="0" smtClean="0">
                <a:solidFill>
                  <a:schemeClr val="accent2">
                    <a:lumMod val="50000"/>
                  </a:schemeClr>
                </a:solidFill>
                <a:latin typeface="Meiryo UI" panose="020B0604030504040204" pitchFamily="50" charset="-128"/>
                <a:ea typeface="Meiryo UI" panose="020B0604030504040204" pitchFamily="50" charset="-128"/>
              </a:rPr>
              <a:t>長崎造船所関連施設</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117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3434</TotalTime>
  <Words>2202</Words>
  <Application>Microsoft Office PowerPoint</Application>
  <PresentationFormat>ユーザー設定</PresentationFormat>
  <Paragraphs>99</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ＭＳ Ｐゴシック</vt:lpstr>
      <vt:lpstr>Meiryo</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303</cp:revision>
  <cp:lastPrinted>2016-03-23T07:32:19Z</cp:lastPrinted>
  <dcterms:created xsi:type="dcterms:W3CDTF">2015-06-16T13:50:25Z</dcterms:created>
  <dcterms:modified xsi:type="dcterms:W3CDTF">2016-03-27T14:18:50Z</dcterms:modified>
</cp:coreProperties>
</file>