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662" r:id="rId2"/>
    <p:sldMasterId id="2147483686" r:id="rId3"/>
    <p:sldMasterId id="2147483666" r:id="rId4"/>
    <p:sldMasterId id="2147483678" r:id="rId5"/>
    <p:sldMasterId id="2147483680" r:id="rId6"/>
  </p:sldMasterIdLst>
  <p:notesMasterIdLst>
    <p:notesMasterId r:id="rId23"/>
  </p:notesMasterIdLst>
  <p:sldIdLst>
    <p:sldId id="256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CC0000"/>
    <a:srgbClr val="0099FF"/>
    <a:srgbClr val="99CCFF"/>
    <a:srgbClr val="CCECFF"/>
    <a:srgbClr val="FF99FF"/>
    <a:srgbClr val="6699FF"/>
    <a:srgbClr val="33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5" autoAdjust="0"/>
    <p:restoredTop sz="94238" autoAdjust="0"/>
  </p:normalViewPr>
  <p:slideViewPr>
    <p:cSldViewPr snapToGrid="0" snapToObjects="1" showGuides="1">
      <p:cViewPr varScale="1">
        <p:scale>
          <a:sx n="62" d="100"/>
          <a:sy n="62" d="100"/>
        </p:scale>
        <p:origin x="1248" y="4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96C3-F45D-7C4C-BF3D-8C88881D38AA}" type="datetimeFigureOut">
              <a:rPr kumimoji="1" lang="ja-JP" altLang="en-US" smtClean="0"/>
              <a:t>2024/7/19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3A88F-CB5E-1A48-A614-5AAF888C4B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17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2950" y="2600172"/>
            <a:ext cx="8420100" cy="623640"/>
          </a:xfrm>
          <a:prstGeom prst="rect">
            <a:avLst/>
          </a:prstGeo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Title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8250" y="3212424"/>
            <a:ext cx="7429500" cy="54059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Yu Gothic Medium" panose="020B0400000000000000" pitchFamily="34" charset="-128"/>
                <a:ea typeface="Yu Gothic Medium" panose="020B0400000000000000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dirty="0"/>
              <a:t>Sub-head goes here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D3849D-11D6-C640-80D2-C6460D349436}"/>
              </a:ext>
            </a:extLst>
          </p:cNvPr>
          <p:cNvSpPr txBox="1"/>
          <p:nvPr userDrawn="1"/>
        </p:nvSpPr>
        <p:spPr>
          <a:xfrm>
            <a:off x="8154980" y="6588715"/>
            <a:ext cx="17556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Copyright</a:t>
            </a:r>
            <a:r>
              <a:rPr kumimoji="1" lang="ja-JP" altLang="en-US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</a:t>
            </a:r>
            <a:r>
              <a:rPr kumimoji="1"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© DMO NAGASAKI</a:t>
            </a:r>
            <a:endParaRPr kumimoji="1" lang="ja-JP" altLang="en-US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11" name="日付プレースホルダー 3">
            <a:extLst>
              <a:ext uri="{FF2B5EF4-FFF2-40B4-BE49-F238E27FC236}">
                <a16:creationId xmlns:a16="http://schemas.microsoft.com/office/drawing/2014/main" id="{9563FB36-52E3-A687-35B3-EDD841700B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9331" y="136062"/>
            <a:ext cx="1664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34868DE8-F1C2-626F-FC22-1331E24B7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</a:t>
            </a:r>
            <a:r>
              <a:rPr kumimoji="1" lang="en-US" altLang="ja-JP" dirty="0" err="1"/>
              <a:t>nn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9704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  <p15:guide id="3" orient="horz" pos="377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E506AA-6DD2-534B-A33F-FB0B7199EF60}"/>
              </a:ext>
            </a:extLst>
          </p:cNvPr>
          <p:cNvSpPr txBox="1"/>
          <p:nvPr userDrawn="1"/>
        </p:nvSpPr>
        <p:spPr>
          <a:xfrm>
            <a:off x="6255314" y="7079389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8199" tIns="39100" rIns="78199" bIns="39100" rtlCol="0">
            <a:normAutofit fontScale="25000" lnSpcReduction="20000"/>
          </a:bodyPr>
          <a:lstStyle/>
          <a:p>
            <a:pPr algn="l">
              <a:lnSpc>
                <a:spcPts val="1967"/>
              </a:lnSpc>
            </a:pPr>
            <a:endParaRPr kumimoji="1" lang="ja-JP" altLang="en-US" sz="1368" dirty="0">
              <a:latin typeface="+mn-ea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8643A7E-A299-4347-A273-E31C9D5014E3}"/>
              </a:ext>
            </a:extLst>
          </p:cNvPr>
          <p:cNvCxnSpPr>
            <a:cxnSpLocks/>
          </p:cNvCxnSpPr>
          <p:nvPr userDrawn="1"/>
        </p:nvCxnSpPr>
        <p:spPr>
          <a:xfrm>
            <a:off x="187515" y="188212"/>
            <a:ext cx="10489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61B8915-32C2-9440-AE8F-3273583A2A0C}"/>
              </a:ext>
            </a:extLst>
          </p:cNvPr>
          <p:cNvCxnSpPr>
            <a:cxnSpLocks/>
          </p:cNvCxnSpPr>
          <p:nvPr userDrawn="1"/>
        </p:nvCxnSpPr>
        <p:spPr>
          <a:xfrm>
            <a:off x="187515" y="566186"/>
            <a:ext cx="10489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48D15C-1C2D-0244-B1FB-FAD0442B7868}"/>
              </a:ext>
            </a:extLst>
          </p:cNvPr>
          <p:cNvSpPr/>
          <p:nvPr userDrawn="1"/>
        </p:nvSpPr>
        <p:spPr>
          <a:xfrm>
            <a:off x="166249" y="207922"/>
            <a:ext cx="10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latin typeface="+mn-ea"/>
                <a:ea typeface="+mn-ea"/>
              </a:rPr>
              <a:t>参考資料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02FF932-AE23-3144-93B2-C0D217AEFC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0301" y="127269"/>
            <a:ext cx="8087714" cy="5762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baseline="0">
                <a:latin typeface="+mn-ea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6530D48A-7623-5048-AA98-8C1B16BC9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40" y="981075"/>
            <a:ext cx="9145587" cy="5019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latin typeface="+mn-ea"/>
                <a:ea typeface="+mn-ea"/>
                <a:cs typeface="Arial" panose="020B0604020202020204" pitchFamily="34" charset="0"/>
              </a:defRPr>
            </a:lvl1pPr>
            <a:lvl2pPr marL="557213" indent="-185738">
              <a:buFont typeface="Arial" panose="020B0604020202020204" pitchFamily="34" charset="0"/>
              <a:buChar char="–"/>
              <a:defRPr sz="24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defRPr sz="2000">
                <a:latin typeface="+mn-ea"/>
                <a:ea typeface="+mn-ea"/>
                <a:cs typeface="Arial" panose="020B0604020202020204" pitchFamily="34" charset="0"/>
              </a:defRPr>
            </a:lvl3pPr>
            <a:lvl4pPr marL="1300163" indent="-185738">
              <a:buFont typeface="Arial" panose="020B0604020202020204" pitchFamily="34" charset="0"/>
              <a:buChar char="–"/>
              <a:defRPr sz="1800">
                <a:latin typeface="+mn-ea"/>
                <a:ea typeface="+mn-ea"/>
                <a:cs typeface="Arial" panose="020B0604020202020204" pitchFamily="34" charset="0"/>
              </a:defRPr>
            </a:lvl4pPr>
            <a:lvl5pPr marL="1671638" indent="-185738">
              <a:buFont typeface="Arial" panose="020B0604020202020204" pitchFamily="34" charset="0"/>
              <a:buChar char="»"/>
              <a:defRPr sz="18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Click to edit Master text styles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Second level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Third level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Fourth level</a:t>
            </a:r>
            <a:endParaRPr kumimoji="1" lang="ja-JP" altLang="en-US" dirty="0"/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B4AF1B31-F260-064F-88C2-A7DDBCB35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algn="ctr"/>
            <a:fld id="{FDCC015E-0784-E940-9436-8476FA0781F0}" type="slidenum">
              <a:rPr kumimoji="1" lang="ja-JP" altLang="en-US" smtClean="0"/>
              <a:pPr algn="ctr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75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E506AA-6DD2-534B-A33F-FB0B7199EF60}"/>
              </a:ext>
            </a:extLst>
          </p:cNvPr>
          <p:cNvSpPr txBox="1"/>
          <p:nvPr userDrawn="1"/>
        </p:nvSpPr>
        <p:spPr>
          <a:xfrm>
            <a:off x="6255314" y="7079389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8199" tIns="39100" rIns="78199" bIns="39100" rtlCol="0">
            <a:normAutofit fontScale="25000" lnSpcReduction="20000"/>
          </a:bodyPr>
          <a:lstStyle/>
          <a:p>
            <a:pPr algn="l">
              <a:lnSpc>
                <a:spcPts val="1967"/>
              </a:lnSpc>
            </a:pPr>
            <a:endParaRPr kumimoji="1" lang="ja-JP" altLang="en-US" sz="1368" dirty="0">
              <a:latin typeface="+mn-ea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98BAC74C-2B93-B64D-A8EE-197FE0F4F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algn="ctr"/>
            <a:fld id="{FDCC015E-0784-E940-9436-8476FA0781F0}" type="slidenum">
              <a:rPr kumimoji="1" lang="ja-JP" altLang="en-US" smtClean="0"/>
              <a:pPr algn="ctr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27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10">
            <a:extLst>
              <a:ext uri="{FF2B5EF4-FFF2-40B4-BE49-F238E27FC236}">
                <a16:creationId xmlns:a16="http://schemas.microsoft.com/office/drawing/2014/main" id="{C07BBED4-ACEC-674F-924E-21C500D68B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0529" y="1050233"/>
            <a:ext cx="6801706" cy="2555875"/>
          </a:xfrm>
          <a:prstGeom prst="rect">
            <a:avLst/>
          </a:prstGeom>
        </p:spPr>
        <p:txBody>
          <a:bodyPr lIns="0" tIns="0" rIns="0" bIns="0"/>
          <a:lstStyle>
            <a:lvl1pPr marL="514350" marR="0" indent="-51435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2000" b="1" baseline="0"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Title of slide theme</a:t>
            </a:r>
          </a:p>
          <a:p>
            <a:pPr marL="514350" marR="0" lvl="0" indent="-51435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1" lang="en-US" altLang="ja-JP" dirty="0"/>
              <a:t>Title of slide theme</a:t>
            </a:r>
          </a:p>
          <a:p>
            <a:pPr marL="514350" marR="0" lvl="0" indent="-51435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1" lang="en-US" altLang="ja-JP" dirty="0"/>
              <a:t>Title of slide theme</a:t>
            </a:r>
            <a:endParaRPr kumimoji="1" lang="ja-JP" altLang="en-US" dirty="0"/>
          </a:p>
          <a:p>
            <a:pPr marL="514350" marR="0" lvl="0" indent="-51435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1" lang="en-US" altLang="ja-JP" dirty="0"/>
              <a:t>Title of slide theme</a:t>
            </a:r>
            <a:endParaRPr kumimoji="1" lang="ja-JP" altLang="en-US" dirty="0"/>
          </a:p>
          <a:p>
            <a:pPr marL="514350" marR="0" lvl="0" indent="-51435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1" lang="en-US" altLang="ja-JP" dirty="0"/>
              <a:t>Title of slide theme</a:t>
            </a:r>
            <a:endParaRPr kumimoji="1" lang="ja-JP" altLang="en-US" dirty="0"/>
          </a:p>
          <a:p>
            <a:pPr marL="514350" marR="0" lvl="0" indent="-51435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1" lang="en-US" altLang="ja-JP" dirty="0"/>
              <a:t>Title of slide theme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8D488DE-F5A1-A74C-8CE8-AF03EAD494E4}"/>
              </a:ext>
            </a:extLst>
          </p:cNvPr>
          <p:cNvSpPr/>
          <p:nvPr userDrawn="1"/>
        </p:nvSpPr>
        <p:spPr>
          <a:xfrm>
            <a:off x="378033" y="1002195"/>
            <a:ext cx="1619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en-US" altLang="ja-JP" sz="2400" b="1" dirty="0"/>
              <a:t>Agenda</a:t>
            </a:r>
            <a:endParaRPr kumimoji="1" lang="ja-JP" altLang="en-US" sz="2400" b="1" dirty="0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0143B995-4B35-CC43-B5B8-C1FD3E9D7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</a:t>
            </a:r>
            <a:r>
              <a:rPr kumimoji="1" lang="en-US" altLang="ja-JP" dirty="0" err="1"/>
              <a:t>nn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20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  <p15:guide id="3" orient="horz" pos="48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4EBA61C-0B90-4124-A431-8CBA6BDF39F2}"/>
              </a:ext>
            </a:extLst>
          </p:cNvPr>
          <p:cNvCxnSpPr>
            <a:cxnSpLocks/>
          </p:cNvCxnSpPr>
          <p:nvPr userDrawn="1"/>
        </p:nvCxnSpPr>
        <p:spPr>
          <a:xfrm>
            <a:off x="623452" y="2708129"/>
            <a:ext cx="86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10">
            <a:extLst>
              <a:ext uri="{FF2B5EF4-FFF2-40B4-BE49-F238E27FC236}">
                <a16:creationId xmlns:a16="http://schemas.microsoft.com/office/drawing/2014/main" id="{5A6C64B9-5608-F64B-A242-EAF2CA8C2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967" y="2856834"/>
            <a:ext cx="8424862" cy="2519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+mn-ea"/>
                <a:ea typeface="+mn-ea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Sub-Title of Presentation Theme</a:t>
            </a:r>
          </a:p>
        </p:txBody>
      </p:sp>
      <p:sp>
        <p:nvSpPr>
          <p:cNvPr id="6" name="テキスト プレースホルダー 4">
            <a:extLst>
              <a:ext uri="{FF2B5EF4-FFF2-40B4-BE49-F238E27FC236}">
                <a16:creationId xmlns:a16="http://schemas.microsoft.com/office/drawing/2014/main" id="{0AE0CF81-0A8F-4C4E-8E14-3AEEE124B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967" y="2293772"/>
            <a:ext cx="8424862" cy="387798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>
              <a:buNone/>
              <a:defRPr sz="2800" b="1" baseline="0"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Theme Title of Presentation</a:t>
            </a:r>
            <a:endParaRPr kumimoji="1" lang="ja-JP" altLang="en-US" dirty="0"/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DE02163B-0664-6C48-A196-35CAD8E79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</a:t>
            </a:r>
            <a:r>
              <a:rPr kumimoji="1" lang="en-US" altLang="ja-JP" dirty="0" err="1"/>
              <a:t>nn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4586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3F56819F-41F3-1745-9D4A-EC795729BA22}"/>
              </a:ext>
            </a:extLst>
          </p:cNvPr>
          <p:cNvCxnSpPr/>
          <p:nvPr userDrawn="1"/>
        </p:nvCxnSpPr>
        <p:spPr>
          <a:xfrm>
            <a:off x="307975" y="188911"/>
            <a:ext cx="0" cy="57626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2AAC12E-C595-4244-BD10-1976E5286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188913"/>
            <a:ext cx="9145577" cy="5762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baseline="0">
                <a:latin typeface="+mn-ea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7" name="テキスト プレースホルダー 10">
            <a:extLst>
              <a:ext uri="{FF2B5EF4-FFF2-40B4-BE49-F238E27FC236}">
                <a16:creationId xmlns:a16="http://schemas.microsoft.com/office/drawing/2014/main" id="{1DCCAE9C-041F-2C42-912C-0DC84B8D4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40" y="981075"/>
            <a:ext cx="9145587" cy="5019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latin typeface="+mn-ea"/>
                <a:ea typeface="+mn-ea"/>
                <a:cs typeface="Arial" panose="020B0604020202020204" pitchFamily="34" charset="0"/>
              </a:defRPr>
            </a:lvl1pPr>
            <a:lvl2pPr marL="557213" indent="-185738">
              <a:buFont typeface="Arial" panose="020B0604020202020204" pitchFamily="34" charset="0"/>
              <a:buChar char="–"/>
              <a:defRPr sz="24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defRPr sz="2000">
                <a:latin typeface="+mn-ea"/>
                <a:ea typeface="+mn-ea"/>
                <a:cs typeface="Arial" panose="020B0604020202020204" pitchFamily="34" charset="0"/>
              </a:defRPr>
            </a:lvl3pPr>
            <a:lvl4pPr marL="1300163" indent="-185738">
              <a:buFont typeface="Arial" panose="020B0604020202020204" pitchFamily="34" charset="0"/>
              <a:buChar char="–"/>
              <a:defRPr sz="1800">
                <a:latin typeface="+mn-ea"/>
                <a:ea typeface="+mn-ea"/>
                <a:cs typeface="Arial" panose="020B0604020202020204" pitchFamily="34" charset="0"/>
              </a:defRPr>
            </a:lvl4pPr>
            <a:lvl5pPr marL="1671638" indent="-185738">
              <a:buFont typeface="Arial" panose="020B0604020202020204" pitchFamily="34" charset="0"/>
              <a:buChar char="»"/>
              <a:defRPr sz="18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Click to edit Master text styles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Second level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Third level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Fourth level</a:t>
            </a:r>
            <a:endParaRPr kumimoji="1" lang="ja-JP" altLang="en-US" dirty="0"/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DFD06C7A-73A1-2849-8FF2-DC88C1CB7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</a:t>
            </a:r>
            <a:r>
              <a:rPr kumimoji="1" lang="en-US" altLang="ja-JP" dirty="0" err="1"/>
              <a:t>nn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B93BC6A-CDC0-639D-27A9-0943BE280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517" y="5899133"/>
            <a:ext cx="9598418" cy="7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78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E506AA-6DD2-534B-A33F-FB0B7199EF60}"/>
              </a:ext>
            </a:extLst>
          </p:cNvPr>
          <p:cNvSpPr txBox="1"/>
          <p:nvPr userDrawn="1"/>
        </p:nvSpPr>
        <p:spPr>
          <a:xfrm>
            <a:off x="6255314" y="7079389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8199" tIns="39100" rIns="78199" bIns="39100" rtlCol="0">
            <a:normAutofit fontScale="25000" lnSpcReduction="20000"/>
          </a:bodyPr>
          <a:lstStyle/>
          <a:p>
            <a:pPr algn="l">
              <a:lnSpc>
                <a:spcPts val="1967"/>
              </a:lnSpc>
            </a:pPr>
            <a:endParaRPr kumimoji="1" lang="ja-JP" altLang="en-US" sz="1368" dirty="0">
              <a:latin typeface="+mn-ea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8643A7E-A299-4347-A273-E31C9D5014E3}"/>
              </a:ext>
            </a:extLst>
          </p:cNvPr>
          <p:cNvCxnSpPr>
            <a:cxnSpLocks/>
          </p:cNvCxnSpPr>
          <p:nvPr userDrawn="1"/>
        </p:nvCxnSpPr>
        <p:spPr>
          <a:xfrm>
            <a:off x="187515" y="188212"/>
            <a:ext cx="10489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61B8915-32C2-9440-AE8F-3273583A2A0C}"/>
              </a:ext>
            </a:extLst>
          </p:cNvPr>
          <p:cNvCxnSpPr>
            <a:cxnSpLocks/>
          </p:cNvCxnSpPr>
          <p:nvPr userDrawn="1"/>
        </p:nvCxnSpPr>
        <p:spPr>
          <a:xfrm>
            <a:off x="187515" y="566186"/>
            <a:ext cx="10489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48D15C-1C2D-0244-B1FB-FAD0442B7868}"/>
              </a:ext>
            </a:extLst>
          </p:cNvPr>
          <p:cNvSpPr/>
          <p:nvPr userDrawn="1"/>
        </p:nvSpPr>
        <p:spPr>
          <a:xfrm>
            <a:off x="166249" y="207922"/>
            <a:ext cx="1048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latin typeface="+mn-ea"/>
                <a:ea typeface="+mn-ea"/>
              </a:rPr>
              <a:t>参考資料</a:t>
            </a:r>
          </a:p>
        </p:txBody>
      </p:sp>
      <p:sp>
        <p:nvSpPr>
          <p:cNvPr id="8" name="テキスト プレースホルダー 10">
            <a:extLst>
              <a:ext uri="{FF2B5EF4-FFF2-40B4-BE49-F238E27FC236}">
                <a16:creationId xmlns:a16="http://schemas.microsoft.com/office/drawing/2014/main" id="{BB9618DE-A550-CA4D-805C-711E30572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40" y="981075"/>
            <a:ext cx="9145587" cy="5019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latin typeface="+mn-ea"/>
                <a:ea typeface="+mn-ea"/>
                <a:cs typeface="Arial" panose="020B0604020202020204" pitchFamily="34" charset="0"/>
              </a:defRPr>
            </a:lvl1pPr>
            <a:lvl2pPr marL="557213" indent="-185738">
              <a:buFont typeface="Arial" panose="020B0604020202020204" pitchFamily="34" charset="0"/>
              <a:buChar char="–"/>
              <a:defRPr sz="24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defRPr sz="2000">
                <a:latin typeface="+mn-ea"/>
                <a:ea typeface="+mn-ea"/>
                <a:cs typeface="Arial" panose="020B0604020202020204" pitchFamily="34" charset="0"/>
              </a:defRPr>
            </a:lvl3pPr>
            <a:lvl4pPr marL="1300163" indent="-185738">
              <a:buFont typeface="Arial" panose="020B0604020202020204" pitchFamily="34" charset="0"/>
              <a:buChar char="–"/>
              <a:defRPr sz="1800">
                <a:latin typeface="+mn-ea"/>
                <a:ea typeface="+mn-ea"/>
                <a:cs typeface="Arial" panose="020B0604020202020204" pitchFamily="34" charset="0"/>
              </a:defRPr>
            </a:lvl4pPr>
            <a:lvl5pPr marL="1671638" indent="-185738">
              <a:buFont typeface="Arial" panose="020B0604020202020204" pitchFamily="34" charset="0"/>
              <a:buChar char="»"/>
              <a:defRPr sz="18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Click to edit Master text styles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Second level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Third level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Fourth level</a:t>
            </a:r>
            <a:endParaRPr kumimoji="1" lang="ja-JP" altLang="en-US" dirty="0"/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7CB48AF-20FD-8C41-A24B-399CFE745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0575" y="127269"/>
            <a:ext cx="8077440" cy="5762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baseline="0">
                <a:latin typeface="+mn-ea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E976ABA9-E24C-2C42-9DF9-E1593DFFA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</a:t>
            </a:r>
            <a:r>
              <a:rPr kumimoji="1" lang="en-US" altLang="ja-JP" dirty="0" err="1"/>
              <a:t>nn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5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70FB00C-4B38-C241-BF06-70D0ACBA8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313" y="2381462"/>
            <a:ext cx="2199856" cy="200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725D4B7-9A3B-F14B-9ADD-20F14536C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2740" y="2907587"/>
            <a:ext cx="5289455" cy="6768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B6372A4-DAE0-4241-8E43-A56BBEC975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974" y="5470856"/>
            <a:ext cx="1157537" cy="10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6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626DB23-6C2A-C549-97FE-9D518D2BFA95}"/>
              </a:ext>
            </a:extLst>
          </p:cNvPr>
          <p:cNvSpPr/>
          <p:nvPr userDrawn="1"/>
        </p:nvSpPr>
        <p:spPr>
          <a:xfrm>
            <a:off x="3947757" y="3174646"/>
            <a:ext cx="2010487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200" b="1" dirty="0">
                <a:latin typeface="+mn-ea"/>
                <a:ea typeface="+mn-ea"/>
              </a:rPr>
              <a:t>appendix</a:t>
            </a:r>
            <a:endParaRPr kumimoji="1" lang="ja-JP" altLang="en-US" sz="3200" b="1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2691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3F56819F-41F3-1745-9D4A-EC795729BA22}"/>
              </a:ext>
            </a:extLst>
          </p:cNvPr>
          <p:cNvCxnSpPr/>
          <p:nvPr userDrawn="1"/>
        </p:nvCxnSpPr>
        <p:spPr>
          <a:xfrm>
            <a:off x="307975" y="188911"/>
            <a:ext cx="0" cy="57626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2AAC12E-C595-4244-BD10-1976E5286B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188913"/>
            <a:ext cx="9145577" cy="5762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baseline="0">
                <a:latin typeface="+mn-ea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HEADER HERE</a:t>
            </a:r>
            <a:br>
              <a:rPr lang="en-US" dirty="0"/>
            </a:br>
            <a:r>
              <a:rPr lang="en-US" dirty="0"/>
              <a:t>2 LINES</a:t>
            </a:r>
          </a:p>
        </p:txBody>
      </p:sp>
      <p:sp>
        <p:nvSpPr>
          <p:cNvPr id="7" name="テキスト プレースホルダー 10">
            <a:extLst>
              <a:ext uri="{FF2B5EF4-FFF2-40B4-BE49-F238E27FC236}">
                <a16:creationId xmlns:a16="http://schemas.microsoft.com/office/drawing/2014/main" id="{1DCCAE9C-041F-2C42-912C-0DC84B8D4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40" y="981075"/>
            <a:ext cx="9145587" cy="50190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latin typeface="+mn-ea"/>
                <a:ea typeface="+mn-ea"/>
                <a:cs typeface="Arial" panose="020B0604020202020204" pitchFamily="34" charset="0"/>
              </a:defRPr>
            </a:lvl1pPr>
            <a:lvl2pPr marL="557213" indent="-185738">
              <a:buFont typeface="Arial" panose="020B0604020202020204" pitchFamily="34" charset="0"/>
              <a:buChar char="–"/>
              <a:defRPr sz="2400">
                <a:latin typeface="+mn-ea"/>
                <a:ea typeface="+mn-ea"/>
                <a:cs typeface="Arial" panose="020B0604020202020204" pitchFamily="34" charset="0"/>
              </a:defRPr>
            </a:lvl2pPr>
            <a:lvl3pPr>
              <a:defRPr sz="2000">
                <a:latin typeface="+mn-ea"/>
                <a:ea typeface="+mn-ea"/>
                <a:cs typeface="Arial" panose="020B0604020202020204" pitchFamily="34" charset="0"/>
              </a:defRPr>
            </a:lvl3pPr>
            <a:lvl4pPr marL="1300163" indent="-185738">
              <a:buFont typeface="Arial" panose="020B0604020202020204" pitchFamily="34" charset="0"/>
              <a:buChar char="–"/>
              <a:defRPr sz="1800">
                <a:latin typeface="+mn-ea"/>
                <a:ea typeface="+mn-ea"/>
                <a:cs typeface="Arial" panose="020B0604020202020204" pitchFamily="34" charset="0"/>
              </a:defRPr>
            </a:lvl4pPr>
            <a:lvl5pPr marL="1671638" indent="-185738">
              <a:buFont typeface="Arial" panose="020B0604020202020204" pitchFamily="34" charset="0"/>
              <a:buChar char="»"/>
              <a:defRPr sz="1800">
                <a:latin typeface="+mn-ea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altLang="ja-JP" dirty="0"/>
              <a:t>Click to edit Master text styles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Second level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Third level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Fourth level</a:t>
            </a:r>
            <a:endParaRPr kumimoji="1" lang="ja-JP" altLang="en-US" dirty="0"/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D4A9CC42-CB25-A943-8C7C-AF5252BAC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algn="ctr"/>
            <a:fld id="{FDCC015E-0784-E940-9436-8476FA0781F0}" type="slidenum">
              <a:rPr kumimoji="1" lang="ja-JP" altLang="en-US" smtClean="0"/>
              <a:pPr algn="ctr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72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emf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524539-74DA-DE6E-FA0C-34E124776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5942047"/>
            <a:ext cx="9861919" cy="630000"/>
          </a:xfrm>
          <a:prstGeom prst="rect">
            <a:avLst/>
          </a:prstGeom>
        </p:spPr>
      </p:pic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6371CE2E-24EB-EB2C-865A-69585CAB9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9331" y="136062"/>
            <a:ext cx="1664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401BC4FE-F687-E86C-E25D-5DA4BB4F2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/nn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454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F5E55331-358B-0B46-9F5F-7994FFED7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/nn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F275136-BB67-D235-92FF-9F12FF0DB3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3517" y="5899133"/>
            <a:ext cx="9598418" cy="7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6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F5E55331-358B-0B46-9F5F-7994FFED7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FDCC015E-0784-E940-9436-8476FA0781F0}" type="slidenum">
              <a:rPr kumimoji="1" lang="ja-JP" altLang="en-US" smtClean="0"/>
              <a:pPr/>
              <a:t>‹#›</a:t>
            </a:fld>
            <a:r>
              <a:rPr kumimoji="1" lang="en-US" altLang="ja-JP" dirty="0"/>
              <a:t>/nn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F5C787-BF4C-4289-12D5-AA6752C65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517" y="5883091"/>
            <a:ext cx="9598418" cy="7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0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9021C0-EE19-6B40-B5E7-07B608CA6F3C}"/>
              </a:ext>
            </a:extLst>
          </p:cNvPr>
          <p:cNvSpPr txBox="1"/>
          <p:nvPr userDrawn="1"/>
        </p:nvSpPr>
        <p:spPr>
          <a:xfrm>
            <a:off x="4077912" y="6330462"/>
            <a:ext cx="17556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Copyright</a:t>
            </a:r>
            <a:r>
              <a:rPr kumimoji="1" lang="ja-JP" altLang="en-US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 </a:t>
            </a:r>
            <a:r>
              <a:rPr kumimoji="1" lang="en-US" altLang="ja-JP" sz="9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© DMO NAGASAKI</a:t>
            </a:r>
            <a:endParaRPr kumimoji="1" lang="ja-JP" altLang="en-US" sz="900" dirty="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971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531749-BF89-8084-AA80-93E01F6B57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5926005"/>
            <a:ext cx="9861919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12166EF9-0D4A-614F-B340-DC932AF1F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algn="ctr"/>
            <a:fld id="{FDCC015E-0784-E940-9436-8476FA0781F0}" type="slidenum">
              <a:rPr kumimoji="1" lang="ja-JP" altLang="en-US" smtClean="0"/>
              <a:pPr algn="ctr"/>
              <a:t>‹#›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737236-5FDB-CDF5-3283-9AA2E02B8C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3517" y="5883091"/>
            <a:ext cx="9598418" cy="7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tel-marineworld.jp/" TargetMode="External"/><Relationship Id="rId2" Type="http://schemas.openxmlformats.org/officeDocument/2006/relationships/hyperlink" Target="mailto:yoyaku@hotel-marineworld.j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mailto:reservation@hotel-nagasaki.co.jp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sayama.co.jp/" TargetMode="External"/><Relationship Id="rId2" Type="http://schemas.openxmlformats.org/officeDocument/2006/relationships/hyperlink" Target="mailto:k-matuo@inasayama.co.j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olee.jp/shop/souhonnten/" TargetMode="External"/><Relationship Id="rId2" Type="http://schemas.openxmlformats.org/officeDocument/2006/relationships/hyperlink" Target="mailto:laoleeg.1963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olee.jp/shop/ekimae/" TargetMode="External"/><Relationship Id="rId2" Type="http://schemas.openxmlformats.org/officeDocument/2006/relationships/hyperlink" Target="mailto:laoleeg.1963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olee.jp/shop/bar/" TargetMode="External"/><Relationship Id="rId2" Type="http://schemas.openxmlformats.org/officeDocument/2006/relationships/hyperlink" Target="mailto:laoleeg.1963@gmail.co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-izumiya.com/" TargetMode="External"/><Relationship Id="rId2" Type="http://schemas.openxmlformats.org/officeDocument/2006/relationships/hyperlink" Target="mailto:oranda@n-izumiya.co.j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-izumiya.com/" TargetMode="External"/><Relationship Id="rId2" Type="http://schemas.openxmlformats.org/officeDocument/2006/relationships/hyperlink" Target="mailto:heiwakouen@n-izumiya.co.j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atsuya.co.jp/" TargetMode="External"/><Relationship Id="rId7" Type="http://schemas.openxmlformats.org/officeDocument/2006/relationships/image" Target="../media/image13.jpeg"/><Relationship Id="rId2" Type="http://schemas.openxmlformats.org/officeDocument/2006/relationships/hyperlink" Target="mailto:yoyaku2@tatsuya.co.j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gasaki.jalcity.co.jp/" TargetMode="External"/><Relationship Id="rId2" Type="http://schemas.openxmlformats.org/officeDocument/2006/relationships/hyperlink" Target="mailto:j-miyamoto@nagasaki.jalcity.co.j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khotel.com/" TargetMode="External"/><Relationship Id="rId2" Type="http://schemas.openxmlformats.org/officeDocument/2006/relationships/hyperlink" Target="mailto:kondo@ikhotel.co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ppoku.jp/" TargetMode="External"/><Relationship Id="rId2" Type="http://schemas.openxmlformats.org/officeDocument/2006/relationships/hyperlink" Target="mailto:info@sippoku.co.j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89A1FD-B3AA-2312-312F-FE2FCECB8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689" y="1951811"/>
            <a:ext cx="7800621" cy="1753240"/>
          </a:xfrm>
        </p:spPr>
        <p:txBody>
          <a:bodyPr/>
          <a:lstStyle/>
          <a:p>
            <a:pPr algn="l"/>
            <a:r>
              <a:rPr lang="ja-JP" altLang="en-US" sz="6000" dirty="0">
                <a:solidFill>
                  <a:srgbClr val="0000FF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長崎市</a:t>
            </a:r>
            <a:br>
              <a:rPr lang="en-US" altLang="ja-JP" sz="6000" dirty="0">
                <a:solidFill>
                  <a:srgbClr val="0000FF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</a:br>
            <a:r>
              <a:rPr lang="ja-JP" altLang="en-US" sz="6000" dirty="0">
                <a:solidFill>
                  <a:srgbClr val="0000FF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団体受入レストラン情報</a:t>
            </a:r>
            <a:endParaRPr kumimoji="1" lang="ja-JP" altLang="en-US" sz="6000" dirty="0">
              <a:solidFill>
                <a:srgbClr val="0000FF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E508C7-8C57-5B25-4043-100D6AD9A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6006" y="5592473"/>
            <a:ext cx="2349995" cy="428326"/>
          </a:xfrm>
        </p:spPr>
        <p:txBody>
          <a:bodyPr/>
          <a:lstStyle/>
          <a:p>
            <a:r>
              <a:rPr lang="en-US" altLang="ja-JP" b="1" dirty="0">
                <a:solidFill>
                  <a:schemeClr val="bg1"/>
                </a:solidFill>
              </a:rPr>
              <a:t>2023</a:t>
            </a:r>
            <a:r>
              <a:rPr lang="ja-JP" altLang="en-US" b="1" dirty="0">
                <a:solidFill>
                  <a:schemeClr val="bg1"/>
                </a:solidFill>
              </a:rPr>
              <a:t>年</a:t>
            </a:r>
            <a:r>
              <a:rPr lang="en-US" altLang="ja-JP" b="1" dirty="0">
                <a:solidFill>
                  <a:schemeClr val="bg1"/>
                </a:solidFill>
              </a:rPr>
              <a:t>12</a:t>
            </a:r>
            <a:r>
              <a:rPr lang="ja-JP" altLang="en-US" b="1" dirty="0">
                <a:solidFill>
                  <a:schemeClr val="bg1"/>
                </a:solidFill>
              </a:rPr>
              <a:t>月</a:t>
            </a:r>
            <a:r>
              <a:rPr lang="en-US" altLang="ja-JP" b="1" dirty="0">
                <a:solidFill>
                  <a:schemeClr val="bg1"/>
                </a:solidFill>
              </a:rPr>
              <a:t>18</a:t>
            </a:r>
            <a:r>
              <a:rPr lang="ja-JP" altLang="en-US" b="1" dirty="0">
                <a:solidFill>
                  <a:schemeClr val="bg1"/>
                </a:solidFill>
              </a:rPr>
              <a:t>日（月）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39C495-4F0C-2DD2-276E-EE3BE9D7A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5247B8E7-ADFB-FB7F-4190-32D80D284704}"/>
              </a:ext>
            </a:extLst>
          </p:cNvPr>
          <p:cNvSpPr txBox="1">
            <a:spLocks/>
          </p:cNvSpPr>
          <p:nvPr/>
        </p:nvSpPr>
        <p:spPr>
          <a:xfrm>
            <a:off x="3870615" y="6007055"/>
            <a:ext cx="6035386" cy="341746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1" sz="1600" b="0" i="0" kern="1200">
                <a:solidFill>
                  <a:schemeClr val="tx1"/>
                </a:solidFill>
                <a:latin typeface="Yu Gothic Medium" panose="020B0400000000000000" pitchFamily="34" charset="-128"/>
                <a:ea typeface="Yu Gothic Medium" panose="020B0400000000000000" pitchFamily="34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>
                <a:solidFill>
                  <a:schemeClr val="bg1"/>
                </a:solidFill>
              </a:rPr>
              <a:t>一般社団法人　長崎国際観光コンベンション協会　古賀典明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A7C3215-69DF-3394-7DA4-BF8AD2E58F91}"/>
              </a:ext>
            </a:extLst>
          </p:cNvPr>
          <p:cNvSpPr txBox="1">
            <a:spLocks/>
          </p:cNvSpPr>
          <p:nvPr/>
        </p:nvSpPr>
        <p:spPr>
          <a:xfrm>
            <a:off x="8017164" y="207995"/>
            <a:ext cx="1699490" cy="6355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200" b="1" i="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j-cs"/>
              </a:defRPr>
            </a:lvl1pPr>
          </a:lstStyle>
          <a:p>
            <a:r>
              <a:rPr lang="ja-JP" altLang="en-US" sz="2400" dirty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修学旅行</a:t>
            </a:r>
            <a:endParaRPr lang="en-US" altLang="ja-JP" sz="2400" dirty="0">
              <a:solidFill>
                <a:srgbClr val="FF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026" name="Picture 2" descr="導入事例］長崎国際観光コンベンション協会 | ヤフー・データソリューション">
            <a:extLst>
              <a:ext uri="{FF2B5EF4-FFF2-40B4-BE49-F238E27FC236}">
                <a16:creationId xmlns:a16="http://schemas.microsoft.com/office/drawing/2014/main" id="{652F357B-962C-D4F8-291F-98D899A7B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97" b="33608"/>
          <a:stretch/>
        </p:blipFill>
        <p:spPr bwMode="auto">
          <a:xfrm>
            <a:off x="2239818" y="4525890"/>
            <a:ext cx="5426364" cy="106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4C12D499-E417-57EB-D8F2-2FB415E944AD}"/>
              </a:ext>
            </a:extLst>
          </p:cNvPr>
          <p:cNvSpPr txBox="1">
            <a:spLocks/>
          </p:cNvSpPr>
          <p:nvPr/>
        </p:nvSpPr>
        <p:spPr>
          <a:xfrm>
            <a:off x="8017164" y="996260"/>
            <a:ext cx="1699489" cy="6355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200" b="1" i="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j-cs"/>
              </a:defRPr>
            </a:lvl1pPr>
          </a:lstStyle>
          <a:p>
            <a:r>
              <a:rPr lang="ja-JP" altLang="en-US" sz="2400" dirty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一般団体</a:t>
            </a:r>
            <a:endParaRPr lang="en-US" altLang="ja-JP" sz="2400" dirty="0">
              <a:solidFill>
                <a:srgbClr val="FF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E0EB37D9-28DF-AAED-7CB1-3FFF4733D4D7}"/>
              </a:ext>
            </a:extLst>
          </p:cNvPr>
          <p:cNvSpPr txBox="1">
            <a:spLocks/>
          </p:cNvSpPr>
          <p:nvPr/>
        </p:nvSpPr>
        <p:spPr>
          <a:xfrm>
            <a:off x="8017166" y="1784525"/>
            <a:ext cx="1699488" cy="6355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sz="3200" b="1" i="0" kern="120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+mj-cs"/>
              </a:defRPr>
            </a:lvl1pPr>
          </a:lstStyle>
          <a:p>
            <a:r>
              <a:rPr lang="ja-JP" altLang="en-US" sz="2400" dirty="0">
                <a:solidFill>
                  <a:srgbClr val="FF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インバウンド</a:t>
            </a:r>
            <a:endParaRPr lang="en-US" altLang="ja-JP" sz="2400" dirty="0">
              <a:solidFill>
                <a:srgbClr val="FF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DA16804-3D05-D575-09FB-802484331321}"/>
              </a:ext>
            </a:extLst>
          </p:cNvPr>
          <p:cNvSpPr txBox="1">
            <a:spLocks/>
          </p:cNvSpPr>
          <p:nvPr/>
        </p:nvSpPr>
        <p:spPr>
          <a:xfrm>
            <a:off x="6030076" y="3863597"/>
            <a:ext cx="2700927" cy="4574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ja-JP" sz="2000" dirty="0"/>
              <a:t>2024</a:t>
            </a:r>
            <a:r>
              <a:rPr kumimoji="1" lang="ja-JP" altLang="en-US" sz="2000" dirty="0"/>
              <a:t>年</a:t>
            </a:r>
            <a:r>
              <a:rPr kumimoji="1" lang="en-US" altLang="ja-JP" sz="2000" dirty="0"/>
              <a:t>7</a:t>
            </a:r>
            <a:r>
              <a:rPr kumimoji="1" lang="ja-JP" altLang="en-US" sz="2000" dirty="0"/>
              <a:t>月</a:t>
            </a:r>
            <a:r>
              <a:rPr kumimoji="1" lang="en-US" altLang="ja-JP" sz="2000"/>
              <a:t>18</a:t>
            </a:r>
            <a:r>
              <a:rPr kumimoji="1" lang="ja-JP" altLang="en-US" sz="2000"/>
              <a:t>日</a:t>
            </a:r>
            <a:r>
              <a:rPr kumimoji="1" lang="ja-JP" altLang="en-US" sz="2000" dirty="0"/>
              <a:t>更新</a:t>
            </a:r>
          </a:p>
        </p:txBody>
      </p:sp>
    </p:spTree>
    <p:extLst>
      <p:ext uri="{BB962C8B-B14F-4D97-AF65-F5344CB8AC3E}">
        <p14:creationId xmlns:p14="http://schemas.microsoft.com/office/powerpoint/2010/main" val="3686916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28396404-55D0-49E4-9143-6A4D1AE1C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10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0E0777F7-3817-9772-45F5-755C77E5E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936492"/>
              </p:ext>
            </p:extLst>
          </p:nvPr>
        </p:nvGraphicFramePr>
        <p:xfrm>
          <a:off x="4701396" y="765175"/>
          <a:ext cx="5070677" cy="53695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70677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05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マリンワールドホテル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64521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■予算：お問い合わせください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82203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■メニュー：和洋セットメニュー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※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左の画像はイメージとなります。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60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■対応内容：□昼食　☑夕食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■対応区分：☑修学旅行（宿泊）□一般団体 □インバウンド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メニュー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2"/>
                        </a:rPr>
                        <a:t>front@hotel-marineworld.jp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山田さん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923D3C8-EC47-F127-3367-404318E7E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004980"/>
              </p:ext>
            </p:extLst>
          </p:nvPr>
        </p:nvGraphicFramePr>
        <p:xfrm>
          <a:off x="310552" y="3157268"/>
          <a:ext cx="4183810" cy="30185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5123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3"/>
                        </a:rPr>
                        <a:t>https://hotel-marineworld.jp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095-826-9888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850-0905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長崎市籠町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9-24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17:30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19:30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中華街北門から徒歩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8BCB15-9C7D-A5E9-43B4-795E38B1BA57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FCBB0F6-B53D-F0A8-D287-69496F001096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936B650-7F2F-EB35-7214-56F9050F8F4E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406F40D-DBB1-C829-B0B2-59ECD766C8FB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FA46D6D-7C4A-D736-D9A5-7F09D1AE3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3" y="1039493"/>
            <a:ext cx="2774392" cy="19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3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11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sp>
        <p:nvSpPr>
          <p:cNvPr id="12" name="テキスト プレースホルダー 1">
            <a:extLst>
              <a:ext uri="{FF2B5EF4-FFF2-40B4-BE49-F238E27FC236}">
                <a16:creationId xmlns:a16="http://schemas.microsoft.com/office/drawing/2014/main" id="{EE252A6A-3C2F-E018-4037-61C0D9F0DA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88913"/>
            <a:ext cx="9145577" cy="576262"/>
          </a:xfrm>
        </p:spPr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9FD5AE0A-717E-A046-DF86-B91D75CAD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482523"/>
              </p:ext>
            </p:extLst>
          </p:nvPr>
        </p:nvGraphicFramePr>
        <p:xfrm>
          <a:off x="4710544" y="858982"/>
          <a:ext cx="5052291" cy="5185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52291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681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ホテル長崎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74813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■予算：①小学生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2,750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　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          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中学生・高校生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2,750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　      　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➁小学生・中学生・高校生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2,200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614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　➀長崎のおごちそうビュッフェ（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　　 ➁トルコライス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240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□夕食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☑インバウンド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☑英語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メニュー　☑英語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540842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※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ビュッフェですので、ご自身で調整してください。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7332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2"/>
                        </a:rPr>
                        <a:t>reservation@hotel-nagasaki.co.jp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</a:tbl>
          </a:graphicData>
        </a:graphic>
      </p:graphicFrame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E48CD535-46D5-E974-4F1D-1EC83D8EB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815401"/>
              </p:ext>
            </p:extLst>
          </p:nvPr>
        </p:nvGraphicFramePr>
        <p:xfrm>
          <a:off x="310552" y="3068124"/>
          <a:ext cx="4183810" cy="29759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4486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　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https://hotel-nagasaki.jp/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095-826-7261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850-0007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r>
                        <a:rPr kumimoji="1" lang="zh-TW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cs typeface="+mn-cs"/>
                        </a:rPr>
                        <a:t>長崎市立山２丁目１６−１</a:t>
                      </a:r>
                      <a:r>
                        <a:rPr kumimoji="1" lang="ja-JP" altLang="en-US" sz="11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864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11:30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13:30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特になし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長崎駅から車で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バス６台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A4D230-F6A5-FABC-B6B1-22679FFBC5A2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4D9F5E9-3F7C-7470-C3BE-33B5D3FDF877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F8B8BC5-ADB7-BBAD-74F6-B1BA80BDD636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B12451E-5B6A-74B3-7E82-A2CBAC8271FE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22" name="図 21" descr="屋内, 天井, キッチン, 部屋 が含まれている画像&#10;&#10;自動的に生成された説明">
            <a:extLst>
              <a:ext uri="{FF2B5EF4-FFF2-40B4-BE49-F238E27FC236}">
                <a16:creationId xmlns:a16="http://schemas.microsoft.com/office/drawing/2014/main" id="{32DBF779-3730-5334-797E-9E823D7F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2" y="973626"/>
            <a:ext cx="2946544" cy="19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7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12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sp>
        <p:nvSpPr>
          <p:cNvPr id="14" name="TextShape 1">
            <a:extLst>
              <a:ext uri="{FF2B5EF4-FFF2-40B4-BE49-F238E27FC236}">
                <a16:creationId xmlns:a16="http://schemas.microsoft.com/office/drawing/2014/main" id="{50D041AC-A67A-D76F-A56E-0416E1354985}"/>
              </a:ext>
            </a:extLst>
          </p:cNvPr>
          <p:cNvSpPr txBox="1"/>
          <p:nvPr/>
        </p:nvSpPr>
        <p:spPr>
          <a:xfrm>
            <a:off x="548640" y="103946"/>
            <a:ext cx="914508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HGPｺﾞｼｯｸM"/>
                <a:ea typeface="HGPｺﾞｼｯｸM"/>
              </a:rPr>
              <a:t>対応レストラン（店舗情報）</a:t>
            </a:r>
            <a:endParaRPr lang="en-US" sz="1800" b="0" strike="noStrike" spc="-1" dirty="0">
              <a:solidFill>
                <a:srgbClr val="000000"/>
              </a:solidFill>
              <a:latin typeface="游ゴシック"/>
            </a:endParaRPr>
          </a:p>
        </p:txBody>
      </p:sp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1EB56895-8CCF-4689-9665-6AF1D8B280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743205"/>
              </p:ext>
            </p:extLst>
          </p:nvPr>
        </p:nvGraphicFramePr>
        <p:xfrm>
          <a:off x="4701240" y="1064293"/>
          <a:ext cx="4992480" cy="4729413"/>
        </p:xfrm>
        <a:graphic>
          <a:graphicData uri="http://schemas.openxmlformats.org/drawingml/2006/table">
            <a:tbl>
              <a:tblPr/>
              <a:tblGrid>
                <a:gridCol w="499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0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稲佐山観光ホテル</a:t>
                      </a:r>
                      <a:endParaRPr lang="en-US" sz="3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9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■予算： 小学生</a:t>
                      </a:r>
                      <a:r>
                        <a:rPr lang="ja-JP" alt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・中学生・高校生　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￥1650　（税込）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■メニュー：ハンバーグカレー</a:t>
                      </a:r>
                      <a:r>
                        <a:rPr lang="ja-JP" alt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（サラダつき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）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■収容人数：40名～200名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■対応内容 ：☑昼食　□夕食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■対応区分： ☑修学旅行　□一般団体　□インバウンド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■言語対応：スタッフ　☑英語　☑中国語　□韓国語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　　　　　       メニュー　□英語　□中国語　□韓国語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4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■特別対応：アレルギー対応　☑可能　□不可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8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　　　　　　     ハラル・ベジタリアン対応　☑可能　□不可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■問合せ先：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  <a:hlinkClick r:id="rId2"/>
                        </a:rPr>
                        <a:t>k-matuo@inasayama.co.jp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 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　　　　　　   </a:t>
                      </a:r>
                      <a:r>
                        <a:rPr lang="ja-JP" alt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　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松尾</a:t>
                      </a:r>
                      <a:r>
                        <a:rPr lang="ja-JP" alt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さん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771E9534-A3D7-7BB3-A603-8FE2E57329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837198"/>
              </p:ext>
            </p:extLst>
          </p:nvPr>
        </p:nvGraphicFramePr>
        <p:xfrm>
          <a:off x="310680" y="3068280"/>
          <a:ext cx="4183560" cy="3145765"/>
        </p:xfrm>
        <a:graphic>
          <a:graphicData uri="http://schemas.openxmlformats.org/drawingml/2006/table">
            <a:tbl>
              <a:tblPr/>
              <a:tblGrid>
                <a:gridCol w="418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基本情報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9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■ホームページ：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  <a:hlinkClick r:id="rId3"/>
                        </a:rPr>
                        <a:t>https://www.inasayama.co.jp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  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■電話番号： 095-861-4151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■住所： 〒852-8008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            </a:t>
                      </a:r>
                      <a:r>
                        <a:rPr lang="ja-JP" alt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長崎市曙町</a:t>
                      </a:r>
                      <a:r>
                        <a:rPr lang="en-US" altLang="ja-JP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40-23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　　　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■営業時間： </a:t>
                      </a:r>
                      <a:r>
                        <a:rPr lang="en-US" altLang="ja-JP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11:30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～</a:t>
                      </a:r>
                      <a:r>
                        <a:rPr lang="en-US" altLang="ja-JP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13:00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　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■定休日： 不定休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■アクセス： ＪＲ長崎駅より貸切バス10分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HGPｺﾞｼｯｸM"/>
                          <a:ea typeface="HGPｺﾞｼｯｸM"/>
                        </a:rPr>
                        <a:t>■駐車場： 大型バス8台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CustomShape 5">
            <a:extLst>
              <a:ext uri="{FF2B5EF4-FFF2-40B4-BE49-F238E27FC236}">
                <a16:creationId xmlns:a16="http://schemas.microsoft.com/office/drawing/2014/main" id="{0F1E9DA6-33E5-98A8-AEF3-4017C7097A48}"/>
              </a:ext>
            </a:extLst>
          </p:cNvPr>
          <p:cNvSpPr/>
          <p:nvPr/>
        </p:nvSpPr>
        <p:spPr>
          <a:xfrm>
            <a:off x="4701240" y="189000"/>
            <a:ext cx="922680" cy="424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FFFFFF"/>
                </a:solidFill>
                <a:latin typeface="HGPｺﾞｼｯｸM"/>
                <a:ea typeface="HGPｺﾞｼｯｸM"/>
              </a:rPr>
              <a:t>和食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03A93C5B-C9BA-0463-0503-B1082078069A}"/>
              </a:ext>
            </a:extLst>
          </p:cNvPr>
          <p:cNvSpPr/>
          <p:nvPr/>
        </p:nvSpPr>
        <p:spPr>
          <a:xfrm>
            <a:off x="5776920" y="176400"/>
            <a:ext cx="922680" cy="424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FFFFFF"/>
                </a:solidFill>
                <a:latin typeface="HGPｺﾞｼｯｸM"/>
                <a:ea typeface="HGPｺﾞｼｯｸM"/>
              </a:rPr>
              <a:t>中華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4B15F85B-7E55-857A-7E89-AED8981590D1}"/>
              </a:ext>
            </a:extLst>
          </p:cNvPr>
          <p:cNvSpPr/>
          <p:nvPr/>
        </p:nvSpPr>
        <p:spPr>
          <a:xfrm>
            <a:off x="6852240" y="172080"/>
            <a:ext cx="922680" cy="424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FFFFFF"/>
                </a:solidFill>
                <a:latin typeface="HGPｺﾞｼｯｸM"/>
                <a:ea typeface="HGPｺﾞｼｯｸM"/>
              </a:rPr>
              <a:t>洋食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05C0A4FB-468A-2E18-E2E1-DEB0D03D5BAE}"/>
              </a:ext>
            </a:extLst>
          </p:cNvPr>
          <p:cNvSpPr/>
          <p:nvPr/>
        </p:nvSpPr>
        <p:spPr>
          <a:xfrm>
            <a:off x="7927560" y="189000"/>
            <a:ext cx="922680" cy="424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HGPｺﾞｼｯｸM"/>
                <a:ea typeface="HGPｺﾞｼｯｸM"/>
              </a:rPr>
              <a:t>その他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0513728-AC5F-4C21-8CD8-89A7CB1ABC60}"/>
              </a:ext>
            </a:extLst>
          </p:cNvPr>
          <p:cNvPicPr/>
          <p:nvPr/>
        </p:nvPicPr>
        <p:blipFill rotWithShape="1">
          <a:blip r:embed="rId4"/>
          <a:srcRect l="17313" t="21397" r="17660" b="13572"/>
          <a:stretch/>
        </p:blipFill>
        <p:spPr>
          <a:xfrm>
            <a:off x="310680" y="884903"/>
            <a:ext cx="3238765" cy="20623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900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13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sp>
        <p:nvSpPr>
          <p:cNvPr id="14" name="TextShape 1">
            <a:extLst>
              <a:ext uri="{FF2B5EF4-FFF2-40B4-BE49-F238E27FC236}">
                <a16:creationId xmlns:a16="http://schemas.microsoft.com/office/drawing/2014/main" id="{50D041AC-A67A-D76F-A56E-0416E1354985}"/>
              </a:ext>
            </a:extLst>
          </p:cNvPr>
          <p:cNvSpPr txBox="1"/>
          <p:nvPr/>
        </p:nvSpPr>
        <p:spPr>
          <a:xfrm>
            <a:off x="548640" y="103946"/>
            <a:ext cx="914508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HGPｺﾞｼｯｸM"/>
                <a:ea typeface="HGPｺﾞｼｯｸM"/>
              </a:rPr>
              <a:t>対応レストラン（店舗情報）</a:t>
            </a:r>
            <a:endParaRPr lang="en-US" sz="1800" b="0" strike="noStrike" spc="-1" dirty="0">
              <a:solidFill>
                <a:srgbClr val="000000"/>
              </a:solidFill>
              <a:latin typeface="游ゴシック"/>
            </a:endParaRP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007A2522-F005-AA77-BEEA-D08A3D9129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39522"/>
              </p:ext>
            </p:extLst>
          </p:nvPr>
        </p:nvGraphicFramePr>
        <p:xfrm>
          <a:off x="4701396" y="765175"/>
          <a:ext cx="4992785" cy="5633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316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Pave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ANA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クラウンプラザホテル長崎グラバーヒル）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511302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■予算：月曜～土曜日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2,900/PAX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          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日曜日　   　　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3,500/PAX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■メニュー：ブッフェ料理（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            月替わりのため、詳細はお問い合わせください。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              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□夕食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□一般団体　□インバウンド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メニュー　☑　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 </a:t>
                      </a:r>
                      <a:r>
                        <a:rPr kumimoji="1" lang="en-US" altLang="ja-JP" sz="1400" dirty="0" err="1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pave@anacrowneplaza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-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ｎ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agasaki.jp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 山口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05350F59-7A7B-4F2F-73FF-F5DB89BF0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435353"/>
              </p:ext>
            </p:extLst>
          </p:nvPr>
        </p:nvGraphicFramePr>
        <p:xfrm>
          <a:off x="310552" y="3068124"/>
          <a:ext cx="4183810" cy="31320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4486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https://www.anacrowneplaza-nagasaki.jp/restaurants/pave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095-818-6601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850-0931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864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14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■アクセス：大浦天主堂から徒歩５分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353922-C653-FD5C-1C9D-CBA72047059A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AC50CC0-CAC2-56E3-2C76-4F3421FA5CF1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D154D6-026D-DC93-88CF-37BE36CACFF0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F2CC4F9-0A79-83D1-536E-D20CE423FC3D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52643C1-45CE-131C-D78F-88F9DDDF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8" y="701803"/>
            <a:ext cx="3662362" cy="22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8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14</a:t>
            </a:fld>
            <a:r>
              <a:rPr kumimoji="1" lang="en-US" altLang="ja-JP" dirty="0"/>
              <a:t>/13</a:t>
            </a:r>
            <a:endParaRPr kumimoji="1" lang="ja-JP" altLang="en-US" dirty="0"/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F64F3843-E3C6-2F13-A159-6FEA642B1507}"/>
              </a:ext>
            </a:extLst>
          </p:cNvPr>
          <p:cNvSpPr txBox="1">
            <a:spLocks/>
          </p:cNvSpPr>
          <p:nvPr/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CC015E-0784-E940-9436-8476FA0781F0}" type="slidenum">
              <a:rPr kumimoji="1" lang="ja-JP" altLang="en-US" smtClean="0"/>
              <a:pPr/>
              <a:t>14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4255B3F4-6C15-9A96-D76A-80284D2637EB}"/>
              </a:ext>
            </a:extLst>
          </p:cNvPr>
          <p:cNvSpPr txBox="1"/>
          <p:nvPr/>
        </p:nvSpPr>
        <p:spPr>
          <a:xfrm>
            <a:off x="548640" y="103946"/>
            <a:ext cx="914508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HGPｺﾞｼｯｸM"/>
                <a:ea typeface="HGPｺﾞｼｯｸM"/>
              </a:rPr>
              <a:t>対応レストラン（店舗情報）</a:t>
            </a:r>
            <a:endParaRPr lang="en-US" sz="1800" b="0" strike="noStrike" spc="-1" dirty="0">
              <a:solidFill>
                <a:srgbClr val="000000"/>
              </a:solidFill>
              <a:latin typeface="游ゴシック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E8756582-CEA5-8015-2CCC-13000E80A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221786"/>
              </p:ext>
            </p:extLst>
          </p:nvPr>
        </p:nvGraphicFramePr>
        <p:xfrm>
          <a:off x="4729018" y="710373"/>
          <a:ext cx="4964702" cy="58107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64702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7365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台湾料理　</a:t>
                      </a:r>
                      <a:r>
                        <a:rPr kumimoji="1" lang="zh-TW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老李　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　　　　　</a:t>
                      </a:r>
                      <a:r>
                        <a:rPr kumimoji="1" lang="zh-TW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長崎中華街　総本店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53680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¥1,980/PAX(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税込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)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endParaRPr kumimoji="1" lang="en-US" altLang="zh-CN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②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¥1,430/PAX(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税込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) 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■メニュー：①極上ちゃんぽん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②飲茶セット８品（中華刺身・海老焼売・小籠包・元祖長崎台湾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肉汁水餃子・春巻・ゴマボール・デザート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＋１品チョイス（スープ付き炒飯（小）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or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スープ付き中華ちまき 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or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ラーメン（小））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〜56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☑夕食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☑インバウンド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■言語対応：なし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88857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※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ご予約の際にご相談ください。こちらからご提案させていただきます。なお、ご予約なしでご来店いただいた場合は、該当の食材が含まれていないメニューをご案内させていただきます。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157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lang="en-US" altLang="ja-JP" sz="1400" u="sng" kern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ＭＳ Ｐゴシック" panose="020B0600070205080204" pitchFamily="50" charset="-128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laoleeg.1963@gmail.com</a:t>
                      </a:r>
                      <a:r>
                        <a:rPr lang="ja-JP" altLang="en-US" sz="1400" u="none" kern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ＭＳ Ｐゴシック" panose="020B0600070205080204" pitchFamily="50" charset="-128"/>
                        </a:rPr>
                        <a:t>　甲斐田</a:t>
                      </a:r>
                      <a:endParaRPr kumimoji="1" lang="en-US" altLang="ja-JP" sz="1400" u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</a:tbl>
          </a:graphicData>
        </a:graphic>
      </p:graphicFrame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4598709E-5452-F58B-F1E3-457497E60B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350705"/>
              </p:ext>
            </p:extLst>
          </p:nvPr>
        </p:nvGraphicFramePr>
        <p:xfrm>
          <a:off x="310553" y="3157871"/>
          <a:ext cx="4229549" cy="31535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29549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37575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47708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</a:t>
                      </a:r>
                      <a:r>
                        <a:rPr lang="en-US" altLang="ja-JP" sz="1400" u="sng" kern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ＭＳ Ｐゴシック" panose="020B0600070205080204" pitchFamily="50" charset="-128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https://www.laolee.jp/shop/souhonnten/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058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095-820-3717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47708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850-0842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</a:t>
                      </a:r>
                      <a:r>
                        <a:rPr kumimoji="1" lang="zh-TW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長崎県長崎市新地町</a:t>
                      </a:r>
                      <a:r>
                        <a:rPr kumimoji="1" lang="en-US" altLang="zh-TW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12-7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47708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【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昼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】11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30〜14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30(L.O)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【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夜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】17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00〜21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30(L.O)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058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■定休日：なし（年末年始のみ）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058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■アクセス：長崎電気軌道・築町電停から徒歩５分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0582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344531C-1987-1282-821A-BA7D90B7079C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30C2C1-5A81-C43C-8734-70A3BB5D0DAF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CC5F8B-523B-71C4-09C0-9CA9D3C05F2C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10E630-298F-40AB-DB61-49C7CF33A24A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A1939CD-6DFB-D5CB-8621-BBB72A1C4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47" y="866568"/>
            <a:ext cx="1767354" cy="108230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BC4EDAE-6D09-759E-FFC7-ECE1BEF9E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009" y="1246909"/>
            <a:ext cx="2078342" cy="180109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AF5755F-E196-9916-51A8-D6E8AFC21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623" y="2058744"/>
            <a:ext cx="1208178" cy="9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0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15</a:t>
            </a:fld>
            <a:r>
              <a:rPr kumimoji="1" lang="en-US" altLang="ja-JP" dirty="0"/>
              <a:t>/13</a:t>
            </a:r>
            <a:endParaRPr kumimoji="1" lang="ja-JP" altLang="en-US" dirty="0"/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F64F3843-E3C6-2F13-A159-6FEA642B1507}"/>
              </a:ext>
            </a:extLst>
          </p:cNvPr>
          <p:cNvSpPr txBox="1">
            <a:spLocks/>
          </p:cNvSpPr>
          <p:nvPr/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CC015E-0784-E940-9436-8476FA0781F0}" type="slidenum">
              <a:rPr kumimoji="1" lang="ja-JP" altLang="en-US" smtClean="0"/>
              <a:pPr/>
              <a:t>15</a:t>
            </a:fld>
            <a:r>
              <a:rPr kumimoji="1" lang="en-US" altLang="ja-JP"/>
              <a:t>/16</a:t>
            </a:r>
            <a:endParaRPr kumimoji="1" lang="ja-JP" altLang="en-US" dirty="0"/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AF0168FB-9A9B-7CB8-8140-1327D6C35153}"/>
              </a:ext>
            </a:extLst>
          </p:cNvPr>
          <p:cNvSpPr txBox="1">
            <a:spLocks/>
          </p:cNvSpPr>
          <p:nvPr/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CC015E-0784-E940-9436-8476FA0781F0}" type="slidenum">
              <a:rPr kumimoji="1" lang="ja-JP" altLang="en-US" smtClean="0"/>
              <a:pPr/>
              <a:t>15</a:t>
            </a:fld>
            <a:r>
              <a:rPr kumimoji="1" lang="en-US" altLang="ja-JP"/>
              <a:t>/16</a:t>
            </a:r>
            <a:endParaRPr kumimoji="1" lang="ja-JP" altLang="en-US" dirty="0"/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id="{CD0874A4-5A9E-BACA-422C-7ABA67F1522B}"/>
              </a:ext>
            </a:extLst>
          </p:cNvPr>
          <p:cNvSpPr txBox="1"/>
          <p:nvPr/>
        </p:nvSpPr>
        <p:spPr>
          <a:xfrm>
            <a:off x="548640" y="103946"/>
            <a:ext cx="914508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HGPｺﾞｼｯｸM"/>
                <a:ea typeface="HGPｺﾞｼｯｸM"/>
              </a:rPr>
              <a:t>対応レストラン（店舗情報）</a:t>
            </a:r>
            <a:endParaRPr lang="en-US" sz="1800" b="0" strike="noStrike" spc="-1" dirty="0">
              <a:solidFill>
                <a:srgbClr val="000000"/>
              </a:solidFill>
              <a:latin typeface="游ゴシック"/>
            </a:endParaRP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909C7606-0DDE-36E0-0B82-37BD2C9D5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737956"/>
              </p:ext>
            </p:extLst>
          </p:nvPr>
        </p:nvGraphicFramePr>
        <p:xfrm>
          <a:off x="4701396" y="916884"/>
          <a:ext cx="4992785" cy="52172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55710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台湾料理　</a:t>
                      </a:r>
                      <a:r>
                        <a:rPr kumimoji="1" lang="zh-CN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老李　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　　　　　　　</a:t>
                      </a:r>
                      <a:r>
                        <a:rPr kumimoji="1" lang="zh-CN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台湾居酒屋　駅前店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52544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1,350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/PAX(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税込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)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endParaRPr kumimoji="1" lang="en-US" altLang="zh-CN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②￥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1,430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/PAX(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税込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■メニュー：①生からすみちゃんぽん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            ②老李セット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　　　（ラーメン（小）・炒飯（小）・水餃子（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個）・デザート）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〜60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☑夕食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☑インバウンド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826801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※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ご予約の際にご相談ください。こちらからご提案させていただきます。なお、ご予約なしでご来店いただいた場合は、該当の食材が含まれていないメニューをご案内させていただきます。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1548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 </a:t>
                      </a:r>
                      <a:r>
                        <a:rPr lang="en-US" altLang="ja-JP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laoleeg.1963@gmail.com</a:t>
                      </a:r>
                      <a:r>
                        <a:rPr lang="ja-JP" altLang="en-US" sz="1400" u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　古賀</a:t>
                      </a:r>
                      <a:endParaRPr kumimoji="1" lang="en-US" altLang="ja-JP" sz="1400" u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</a:tbl>
          </a:graphicData>
        </a:graphic>
      </p:graphicFrame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9DD97605-7A4E-F741-341B-6F98015B5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64198"/>
              </p:ext>
            </p:extLst>
          </p:nvPr>
        </p:nvGraphicFramePr>
        <p:xfrm>
          <a:off x="310552" y="3068124"/>
          <a:ext cx="4183810" cy="31869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24229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4527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</a:t>
                      </a:r>
                      <a:r>
                        <a:rPr lang="en-US" altLang="ja-JP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https://www.laolee.jp/shop/ekimae/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4527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095-828-0900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4941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850-0036</a:t>
                      </a: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</a:t>
                      </a:r>
                      <a:r>
                        <a:rPr kumimoji="1" lang="zh-TW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長崎県長崎市五島町</a:t>
                      </a:r>
                      <a:r>
                        <a:rPr kumimoji="1" lang="en-US" altLang="zh-TW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1-3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49412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【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昼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】11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30〜14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30(L.O)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【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夜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】17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00〜21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30(L.O)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4527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■定休日：なし（年末年始のみ）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4527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■アクセス：五島町電停から徒歩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4527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18C9584-D655-3B20-4E7F-B9ACBA32A535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A2EFD1A-BE40-0CD7-A111-E3D017971442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4BED00A-1E75-B5F4-209A-A77E84BFE145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B000770-5494-3513-C6A9-B9F1BBF1AC41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818DC05-25F5-58EE-FDE4-56A3D970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46" y="875420"/>
            <a:ext cx="1619563" cy="10685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46022A-66D8-6358-6CA8-903F33B8A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92" y="2058744"/>
            <a:ext cx="1208178" cy="9602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5ED9E23-9A5F-7F5A-7FB5-9A528524F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088" y="1409686"/>
            <a:ext cx="2320274" cy="155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8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8CAD-9372-5A6D-0A1B-6C67D939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6F3D7-FFD5-2A30-F96F-60059B046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16</a:t>
            </a:fld>
            <a:r>
              <a:rPr kumimoji="1" lang="en-US" altLang="ja-JP" dirty="0"/>
              <a:t>/13</a:t>
            </a:r>
            <a:endParaRPr kumimoji="1" lang="ja-JP" altLang="en-US" dirty="0"/>
          </a:p>
        </p:txBody>
      </p:sp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F64F3843-E3C6-2F13-A159-6FEA642B1507}"/>
              </a:ext>
            </a:extLst>
          </p:cNvPr>
          <p:cNvSpPr txBox="1">
            <a:spLocks/>
          </p:cNvSpPr>
          <p:nvPr/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CC015E-0784-E940-9436-8476FA0781F0}" type="slidenum">
              <a:rPr kumimoji="1" lang="ja-JP" altLang="en-US" smtClean="0"/>
              <a:pPr/>
              <a:t>16</a:t>
            </a:fld>
            <a:r>
              <a:rPr kumimoji="1" lang="en-US" altLang="ja-JP"/>
              <a:t>/16</a:t>
            </a:r>
            <a:endParaRPr kumimoji="1" lang="ja-JP" altLang="en-US" dirty="0"/>
          </a:p>
        </p:txBody>
      </p:sp>
      <p:sp>
        <p:nvSpPr>
          <p:cNvPr id="3" name="スライド番号プレースホルダー 5">
            <a:extLst>
              <a:ext uri="{FF2B5EF4-FFF2-40B4-BE49-F238E27FC236}">
                <a16:creationId xmlns:a16="http://schemas.microsoft.com/office/drawing/2014/main" id="{ADCEC801-7059-65A0-CBC0-80193EBDC1EF}"/>
              </a:ext>
            </a:extLst>
          </p:cNvPr>
          <p:cNvSpPr txBox="1">
            <a:spLocks/>
          </p:cNvSpPr>
          <p:nvPr/>
        </p:nvSpPr>
        <p:spPr>
          <a:xfrm>
            <a:off x="1" y="6505211"/>
            <a:ext cx="8088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CC015E-0784-E940-9436-8476FA0781F0}" type="slidenum">
              <a:rPr kumimoji="1" lang="ja-JP" altLang="en-US" smtClean="0"/>
              <a:pPr/>
              <a:t>16</a:t>
            </a:fld>
            <a:r>
              <a:rPr kumimoji="1" lang="en-US" altLang="ja-JP"/>
              <a:t>/16</a:t>
            </a:r>
            <a:endParaRPr kumimoji="1" lang="ja-JP" altLang="en-US" dirty="0"/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4957268D-E0F2-D091-4A2E-8417A3E57802}"/>
              </a:ext>
            </a:extLst>
          </p:cNvPr>
          <p:cNvSpPr txBox="1"/>
          <p:nvPr/>
        </p:nvSpPr>
        <p:spPr>
          <a:xfrm>
            <a:off x="548640" y="103946"/>
            <a:ext cx="914508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HGPｺﾞｼｯｸM"/>
                <a:ea typeface="HGPｺﾞｼｯｸM"/>
              </a:rPr>
              <a:t>対応レストラン（店舗情報）</a:t>
            </a:r>
            <a:endParaRPr lang="en-US" sz="1800" b="0" strike="noStrike" spc="-1" dirty="0">
              <a:solidFill>
                <a:srgbClr val="000000"/>
              </a:solidFill>
              <a:latin typeface="游ゴシック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5E52B11D-CC49-D275-1650-C76BFB2FF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901578"/>
              </p:ext>
            </p:extLst>
          </p:nvPr>
        </p:nvGraphicFramePr>
        <p:xfrm>
          <a:off x="4701396" y="765175"/>
          <a:ext cx="4992785" cy="5591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8007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台湾水餃　</a:t>
                      </a:r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LAOLEE</a:t>
                      </a:r>
                      <a:r>
                        <a:rPr kumimoji="1" lang="ja-JP" altLang="en-US" sz="2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かもめ市場店　　　　　　　　　　　　　（タイワンスェィジャオ　ラオリー）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50417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¥1,08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/PAX(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税込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)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endParaRPr kumimoji="1" lang="en-US" altLang="zh-CN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②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¥1,430/PAX(</a:t>
                      </a:r>
                      <a:r>
                        <a:rPr kumimoji="1" lang="zh-CN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税込</a:t>
                      </a:r>
                      <a:r>
                        <a:rPr kumimoji="1" lang="en-US" altLang="zh-CN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) 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■メニュー：①担々麺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②長崎台湾飲茶コース８品（長崎産台湾風刺身・台湾小籠包・焼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売・元祖長崎台湾肉汁水餃子・台湾春巻・ゴマボール・デザート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＋１品チョイス（スープ付き台湾炒飯（小）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or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スープ付き台湾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魯肉飯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or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スープ付き中華ちまき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or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ラーメン（小））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〜26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☑夕食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☑インバウンド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77545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※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ご予約の際にご相談ください。こちらからご提案させていただきます。なお、ご予約なしでご来店いただいた場合は、該当の食材が含まれていないメニューをご案内させていただきます。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296573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u="sng" dirty="0">
                          <a:solidFill>
                            <a:srgbClr val="0000FF"/>
                          </a:solidFill>
                          <a:effectLst/>
                          <a:latin typeface="游明朝" panose="02020400000000000000" pitchFamily="18" charset="-128"/>
                          <a:ea typeface="HGPｺﾞｼｯｸM" panose="020B0600000000000000" pitchFamily="50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 </a:t>
                      </a:r>
                      <a:r>
                        <a:rPr lang="en-US" altLang="ja-JP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laoleeg.1963@gmail.com</a:t>
                      </a:r>
                      <a:r>
                        <a:rPr lang="ja-JP" altLang="en-US" sz="1400" u="non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　林田</a:t>
                      </a:r>
                      <a:endParaRPr kumimoji="1" lang="en-US" altLang="ja-JP" sz="1400" u="non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</a:tbl>
          </a:graphicData>
        </a:graphic>
      </p:graphicFrame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2BCAD50D-1039-3479-9803-03895E304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83469"/>
              </p:ext>
            </p:extLst>
          </p:nvPr>
        </p:nvGraphicFramePr>
        <p:xfrm>
          <a:off x="310552" y="3074071"/>
          <a:ext cx="4197654" cy="31480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97654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1656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3903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</a:t>
                      </a:r>
                      <a:r>
                        <a:rPr lang="en-US" altLang="ja-JP" sz="1400" u="sng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https://www.laolee.jp/shop/bar/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GPｺﾞｼｯｸM" panose="020B0600000000000000" pitchFamily="50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3903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095-893-8606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48519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850-0058</a:t>
                      </a: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長崎県長崎市尾上町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1-67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（かもめ市場内 横丁エリア）　　　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48519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■営業時間：平日：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【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昼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】11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30〜14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30(L.O)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【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夜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】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　　　　　　　　　　　　　　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00〜22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00(L.O)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・土日祝日：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00〜22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00(L.O)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3903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■定休日：なし（年末年始のみ）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3903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</a:t>
                      </a:r>
                      <a:r>
                        <a:rPr kumimoji="1" lang="zh-TW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長崎駅改札前 徒歩</a:t>
                      </a:r>
                      <a:r>
                        <a:rPr kumimoji="1" lang="en-US" altLang="zh-TW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</a:t>
                      </a:r>
                      <a:r>
                        <a:rPr kumimoji="1" lang="zh-TW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3903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7304203-18B4-622F-E0C8-33038EE88375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C834C21-42A4-7D74-CF7F-8F1FBC005C6A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1AE9616-9303-3883-A9F7-4117E6157274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0DC5557-6E9F-8409-8D70-E4B9804DEF6F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E0DCFBA-85BA-7ED4-C48D-600C66C78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3" y="879234"/>
            <a:ext cx="1364135" cy="112967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5AE2EC-C4C2-1C42-0354-DA2340D03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791" y="1112486"/>
            <a:ext cx="2203416" cy="19094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2AC39D4-9114-3AE3-2678-48F46B00B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0" y="2096807"/>
            <a:ext cx="1118980" cy="8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6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2A6D9A9-802F-63A8-ACE1-8334AC3D5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966" y="188913"/>
            <a:ext cx="9145577" cy="576262"/>
          </a:xfrm>
        </p:spPr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対応レストラン（店舗リスト）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896612-81C8-13E2-495D-D8B018B6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2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5717F4D7-2230-0BA5-DFA5-6277A9005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514331"/>
              </p:ext>
            </p:extLst>
          </p:nvPr>
        </p:nvGraphicFramePr>
        <p:xfrm>
          <a:off x="335512" y="924215"/>
          <a:ext cx="8649870" cy="47898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075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  <a:gridCol w="1640205">
                  <a:extLst>
                    <a:ext uri="{9D8B030D-6E8A-4147-A177-3AD203B41FA5}">
                      <a16:colId xmlns:a16="http://schemas.microsoft.com/office/drawing/2014/main" val="1946771624"/>
                    </a:ext>
                  </a:extLst>
                </a:gridCol>
                <a:gridCol w="1267143">
                  <a:extLst>
                    <a:ext uri="{9D8B030D-6E8A-4147-A177-3AD203B41FA5}">
                      <a16:colId xmlns:a16="http://schemas.microsoft.com/office/drawing/2014/main" val="1396698630"/>
                    </a:ext>
                  </a:extLst>
                </a:gridCol>
                <a:gridCol w="2241767">
                  <a:extLst>
                    <a:ext uri="{9D8B030D-6E8A-4147-A177-3AD203B41FA5}">
                      <a16:colId xmlns:a16="http://schemas.microsoft.com/office/drawing/2014/main" val="4204421526"/>
                    </a:ext>
                  </a:extLst>
                </a:gridCol>
              </a:tblGrid>
              <a:tr h="42473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店舗名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最大収容人数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エリア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ページ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2951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オランダ物産館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南山手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和泉屋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平和町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長崎アザレア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平和町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4174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桃苑（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JAL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シティ）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新地中華街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P7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2327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珍陀亭（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IK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ホテル）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五島町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P8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卓袱浜勝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鍛冶屋町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P9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マリンワールドホテル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銅座町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ホテル長崎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240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立山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稲佐山観光ホテル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200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曙町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32326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ANA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クラウンプラザ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南山手町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P13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769910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台湾料理　</a:t>
                      </a:r>
                      <a:r>
                        <a:rPr kumimoji="1" lang="zh-TW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老李　長崎中華街　総本店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56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新地中華街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2263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台湾料理　</a:t>
                      </a:r>
                      <a:r>
                        <a:rPr kumimoji="1" lang="zh-CN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老李　台湾居酒屋　駅前店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60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五島町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626676"/>
                  </a:ext>
                </a:extLst>
              </a:tr>
              <a:tr h="29556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台湾水餃　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LAOLEE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かもめ市場店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26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P16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9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769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2A6D9A9-802F-63A8-ACE1-8334AC3D5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</a:t>
            </a:r>
            <a:r>
              <a:rPr kumimoji="1"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MAP</a:t>
            </a:r>
            <a:r>
              <a:rPr kumimoji="1"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896612-81C8-13E2-495D-D8B018B6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3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82831EB-74EB-216F-1140-5C74AB969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984" y="965965"/>
            <a:ext cx="5522032" cy="5102448"/>
          </a:xfrm>
          <a:prstGeom prst="rect">
            <a:avLst/>
          </a:prstGeom>
        </p:spPr>
      </p:pic>
      <p:pic>
        <p:nvPicPr>
          <p:cNvPr id="1026" name="Picture 2" descr="レストランマップのピンのアイコンセット。レストランのロケーションピン。地図のピンサインでスプーンとフォーク。 アプリとウェブサイトのGPSレストラン位置シンボル、ベクターイラスト」のベクター画像素材（ロイヤリティフリー）  2275859955 | Shutterstock">
            <a:extLst>
              <a:ext uri="{FF2B5EF4-FFF2-40B4-BE49-F238E27FC236}">
                <a16:creationId xmlns:a16="http://schemas.microsoft.com/office/drawing/2014/main" id="{5C6EC57E-DE40-E850-688E-E105B64D4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5584" b="14070"/>
          <a:stretch/>
        </p:blipFill>
        <p:spPr bwMode="auto">
          <a:xfrm>
            <a:off x="4428929" y="2952644"/>
            <a:ext cx="275265" cy="4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レストランマップのピンのアイコンセット。レストランのロケーションピン。地図のピンサインでスプーンとフォーク。 アプリとウェブサイトのGPSレストラン位置シンボル、ベクターイラスト」のベクター画像素材（ロイヤリティフリー）  2275859955 | Shutterstock">
            <a:extLst>
              <a:ext uri="{FF2B5EF4-FFF2-40B4-BE49-F238E27FC236}">
                <a16:creationId xmlns:a16="http://schemas.microsoft.com/office/drawing/2014/main" id="{096103CA-E63E-0473-B822-2FAB09913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5584" b="14070"/>
          <a:stretch/>
        </p:blipFill>
        <p:spPr bwMode="auto">
          <a:xfrm>
            <a:off x="5643511" y="2952644"/>
            <a:ext cx="275265" cy="4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レストランマップのピンのアイコンセット。レストランのロケーションピン。地図のピンサインでスプーンとフォーク。 アプリとウェブサイトのGPSレストラン位置シンボル、ベクターイラスト」のベクター画像素材（ロイヤリティフリー）  2275859955 | Shutterstock">
            <a:extLst>
              <a:ext uri="{FF2B5EF4-FFF2-40B4-BE49-F238E27FC236}">
                <a16:creationId xmlns:a16="http://schemas.microsoft.com/office/drawing/2014/main" id="{EE2AA587-3F94-D288-30DD-A1181403E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5584" b="14070"/>
          <a:stretch/>
        </p:blipFill>
        <p:spPr bwMode="auto">
          <a:xfrm>
            <a:off x="5578949" y="4272350"/>
            <a:ext cx="275265" cy="4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07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E4ED4-FFB2-73C4-6148-BC959B57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1A71FFA7-3643-880F-3762-7063CC0AD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C4484B-05FC-1092-0AB4-C422122B4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4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5E3BFF9-9F34-AE7D-925C-BEC0AFB8F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564284"/>
              </p:ext>
            </p:extLst>
          </p:nvPr>
        </p:nvGraphicFramePr>
        <p:xfrm>
          <a:off x="4701396" y="765175"/>
          <a:ext cx="4992785" cy="54139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05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オランダ物産館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42097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■予算：小・中学生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1,430/PAX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   高校生       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1,540/PAX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■メニュー：小・中学生　中華料理（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6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高校生　     中華料理（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□夕食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□インバウンド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メニュー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oranda@n-izumiya.co.jp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笠置さん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F6A50A7D-CF15-9509-1662-50B4105FC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218799"/>
              </p:ext>
            </p:extLst>
          </p:nvPr>
        </p:nvGraphicFramePr>
        <p:xfrm>
          <a:off x="310552" y="3074315"/>
          <a:ext cx="4215266" cy="31929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15266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4486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en-US" altLang="ja-JP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https://www.n-izumiya.com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095-820-5511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850-0922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長崎市相生町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9-8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864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9:00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17:30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1/1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、不定休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大浦天主堂から徒歩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41A280B-1E66-522C-94D6-53C0A746C59D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970E4AD-9E70-C53A-94C8-5475E14FBC1D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809278D-91B8-6D17-033A-AFD6E4385406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E03B6FD-CA2D-059E-4CEC-4F4249E8D973}"/>
              </a:ext>
            </a:extLst>
          </p:cNvPr>
          <p:cNvSpPr/>
          <p:nvPr/>
        </p:nvSpPr>
        <p:spPr>
          <a:xfrm>
            <a:off x="7927677" y="182219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C554CF6-5CAF-BC24-8021-F80E3790BB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2" y="917583"/>
            <a:ext cx="3042248" cy="20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9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716B1-20D1-74AF-CB61-44921A84C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0F80D4D2-A45C-BAA8-EB7B-EDEAFD529F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A1F467-E665-FB6E-DBF7-55C061E1C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5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EF1A53F6-C239-4509-9C66-74E7BF0AD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21344"/>
              </p:ext>
            </p:extLst>
          </p:nvPr>
        </p:nvGraphicFramePr>
        <p:xfrm>
          <a:off x="4701396" y="765175"/>
          <a:ext cx="4992785" cy="54106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05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和泉屋</a:t>
                      </a:r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（平和公園前店）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42097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■予算：小・中学生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1,430/PAX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   高校生       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1,540/PAX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■メニュー：小・中学生　中華料理（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6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高校生　     中華料理（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□夕食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□インバウンド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メニュー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u="sng" kern="1200" dirty="0">
                          <a:solidFill>
                            <a:schemeClr val="dk1"/>
                          </a:solidFill>
                          <a:effectLst/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cs typeface="+mn-cs"/>
                          <a:hlinkClick r:id="rId2"/>
                        </a:rPr>
                        <a:t>heiwakouen@n-izumiya.co.jp</a:t>
                      </a:r>
                      <a:endParaRPr kumimoji="1" lang="ja-JP" altLang="ja-JP" sz="1400" kern="1200" dirty="0">
                        <a:solidFill>
                          <a:schemeClr val="dk1"/>
                        </a:solidFill>
                        <a:effectLst/>
                        <a:latin typeface="HGPｺﾞｼｯｸM" panose="020B0600000000000000" pitchFamily="50" charset="-128"/>
                        <a:ea typeface="HGPｺﾞｼｯｸM" panose="020B0600000000000000" pitchFamily="50" charset="-128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山口さん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6CDD365-7CB3-06AE-6857-CF7912D89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378059"/>
              </p:ext>
            </p:extLst>
          </p:nvPr>
        </p:nvGraphicFramePr>
        <p:xfrm>
          <a:off x="310552" y="3078269"/>
          <a:ext cx="4183810" cy="31929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4486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 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https://www.n-izumiya.com</a:t>
                      </a:r>
                      <a:endParaRPr kumimoji="1" lang="en-US" altLang="ja-JP" sz="18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095-842-2000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852-8115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長崎市岡町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7-23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864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9:00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17:30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1/1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、不定休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平和祈念像から徒歩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バス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312D1A5-F878-D3E8-0DD0-A3B7293FCE95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F298A5-1BCC-5578-0B38-04E40B2661D6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7711903-110C-1B12-6245-6A306327FDA3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390F1D7-BC8C-A67C-170D-C720D7E3D65A}"/>
              </a:ext>
            </a:extLst>
          </p:cNvPr>
          <p:cNvSpPr/>
          <p:nvPr/>
        </p:nvSpPr>
        <p:spPr>
          <a:xfrm>
            <a:off x="7927677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8701035-FEBA-364F-2925-D2B57D348F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3" y="917583"/>
            <a:ext cx="3033012" cy="20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7F6F8-B45C-0869-BB35-4344D29C8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3A80B722-D1C5-1A0D-871A-9C31DE570A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B7A3B5-D2E0-117D-5FFD-7F7A24416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6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5F12626C-F990-327E-8E78-C310279ED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471340"/>
              </p:ext>
            </p:extLst>
          </p:nvPr>
        </p:nvGraphicFramePr>
        <p:xfrm>
          <a:off x="4701396" y="765175"/>
          <a:ext cx="4992785" cy="55663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05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長崎アザレア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42097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1,210/PAX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 ➁￥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1,430/PAX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   　③￥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1,540/PAX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 ④￥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1,210/PAX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①中華料理（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 ➁中華料理（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              ③トルコライス（焼き菓子つき）　④カレーライス（サラダつき）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☑夕食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※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ご夕食はお問い合わせください。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☑インバウンド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メニュー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2"/>
                        </a:rPr>
                        <a:t>yoyaku2@tatsuya.co.jp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高橋さん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38389A68-758F-D73D-F681-E19322731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464411"/>
              </p:ext>
            </p:extLst>
          </p:nvPr>
        </p:nvGraphicFramePr>
        <p:xfrm>
          <a:off x="310552" y="3157268"/>
          <a:ext cx="4183810" cy="30185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5123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3"/>
                        </a:rPr>
                        <a:t>https://tatsuya.co.jp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095-845-5111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850-8117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長崎市平野町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4-16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10:30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21:00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平和祈念像から徒歩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バス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130C3F7-7D9F-6B05-E717-BC48A6F83601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8DCC434-9554-87E1-4DA8-642AD4A8A92C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B9ADB4-9E3B-D354-DA41-CB419058B31E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91592AA-1E26-2FA2-FC11-85A99494354B}"/>
              </a:ext>
            </a:extLst>
          </p:cNvPr>
          <p:cNvSpPr/>
          <p:nvPr/>
        </p:nvSpPr>
        <p:spPr>
          <a:xfrm>
            <a:off x="7927677" y="177595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7C44DDB-A302-8CA4-4D67-2004A6180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17" y="851902"/>
            <a:ext cx="1904346" cy="12897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9EF76E-9BBE-96C9-DED4-5CA53E94C3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093" y="847946"/>
            <a:ext cx="1904346" cy="128978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1575FDF-039F-3012-3CBB-B597C4346C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9"/>
          <a:stretch/>
        </p:blipFill>
        <p:spPr>
          <a:xfrm>
            <a:off x="3233041" y="2199122"/>
            <a:ext cx="1252398" cy="89202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8966612-2C7B-EAAA-0557-DA336F717B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9"/>
          <a:stretch/>
        </p:blipFill>
        <p:spPr>
          <a:xfrm>
            <a:off x="1953844" y="2220502"/>
            <a:ext cx="1171217" cy="8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9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6275-A9FF-0486-FA6C-1346ABDB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4CAB4369-BE77-2853-D5C8-B3D076839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E2C126-7C44-9641-B5AE-1E007E997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7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B648CD8-ABCF-D9EC-750A-8A0F73542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579132"/>
              </p:ext>
            </p:extLst>
          </p:nvPr>
        </p:nvGraphicFramePr>
        <p:xfrm>
          <a:off x="4701396" y="765175"/>
          <a:ext cx="4992785" cy="5450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316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桃苑（</a:t>
                      </a:r>
                      <a:r>
                        <a:rPr kumimoji="1" lang="en-US" altLang="ja-JP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JAL</a:t>
                      </a:r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シティ）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511302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■予算：小学生             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1,650/PAX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  <a:p>
                      <a:pPr algn="l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           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中学生・高校生　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2,200/PAX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■メニュー：中華料理（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品）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            例）ハンバーグ、皿うどん（細麺）、海老とジャガイモ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              春巻き、魚フライ、きのこスープ、ご飯、カステラ　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□夕食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☑インバウンド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☑英語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メニュー　☑英語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2"/>
                        </a:rPr>
                        <a:t>j-miyamoto@nagasaki.jalcity.co.jp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5767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宮本さん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E2747647-7CAB-DFAD-C8C5-FF9FCB790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923244"/>
              </p:ext>
            </p:extLst>
          </p:nvPr>
        </p:nvGraphicFramePr>
        <p:xfrm>
          <a:off x="310552" y="3068124"/>
          <a:ext cx="4183810" cy="29759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44861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3"/>
                        </a:rPr>
                        <a:t>https://www.nagasaki.jalcity.co.jp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095-825-2580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850-0842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長崎市新地町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13-10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5864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11:30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14:00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日曜日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中華街北門から徒歩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0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9113355-494C-FF3E-E5F2-06B64349BA0B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ABF4671-BAB9-A6AE-2875-1D7FAD141258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1D6AC33-2431-9370-C143-A3DF7985675F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57FB604-4AB7-8FB0-C54F-89104026466C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BF1B249-F5B7-FAAA-4FB5-9259619F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02" y="1007074"/>
            <a:ext cx="2863880" cy="19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1FB6D-9811-BD3F-ABC7-F970741D2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95537528-D545-D242-FC16-5EE3927A1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C10BDB-A7F7-BB5C-B4D4-4FB733DB9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8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B51BC6E-56F3-63F3-3FB9-87A2D3A2A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625186"/>
              </p:ext>
            </p:extLst>
          </p:nvPr>
        </p:nvGraphicFramePr>
        <p:xfrm>
          <a:off x="4701396" y="765175"/>
          <a:ext cx="4992785" cy="54106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05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珍陀亭（</a:t>
                      </a:r>
                      <a:r>
                        <a:rPr kumimoji="1" lang="en-US" altLang="ja-JP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IK</a:t>
                      </a:r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ホテル）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42097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1,320/PAX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   ➁￥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1,870/PAX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①トルコライス（吸い物つき）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            </a:t>
                      </a:r>
                      <a:r>
                        <a:rPr kumimoji="1" lang="ja-JP" altLang="en-US" sz="12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➁デラックストルコライス（エビフライ・デザート・吸い物つき）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90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□夕食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□一般団体　□インバウンド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メニュー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☑可能　□不可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ハラル・ベジタリアン対応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2"/>
                        </a:rPr>
                        <a:t>kondo@ikhotel.com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近藤さん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253F9F49-B313-EE36-F6E4-E2FE8BBD1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52696"/>
              </p:ext>
            </p:extLst>
          </p:nvPr>
        </p:nvGraphicFramePr>
        <p:xfrm>
          <a:off x="310552" y="3157268"/>
          <a:ext cx="4183810" cy="30185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5123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3"/>
                        </a:rPr>
                        <a:t>https://ikhotel.com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095-827-1221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850-0056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長崎市恵美須町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7-17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11:00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14:00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日曜日・祝日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長崎駅から徒歩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95DDB42-41AF-D371-C700-631B1C16572C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8C3907E-65B3-74CD-6D49-947CAFC8E67C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EDE81A-B5A4-693D-5FEE-CB263B7FAFC3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3D25B2-19D0-BB64-27C3-51A8EAD57280}"/>
              </a:ext>
            </a:extLst>
          </p:cNvPr>
          <p:cNvSpPr/>
          <p:nvPr/>
        </p:nvSpPr>
        <p:spPr>
          <a:xfrm>
            <a:off x="7927677" y="182314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C8BF8D8-2E6D-5699-C0D9-6172382FDD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20" y="852218"/>
            <a:ext cx="2307093" cy="130143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AD29EE8-2BAE-B9D4-67DE-ABCE3E9443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57" y="1763027"/>
            <a:ext cx="2328605" cy="13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A0E0-E1CF-E7EE-7C64-264175ED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606CB0BC-60A6-1EFA-FB18-089D2927B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対応レストラン（店舗情報）</a:t>
            </a:r>
            <a:endParaRPr kumimoji="1" lang="ja-JP" altLang="en-US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E23D50-2A7A-EC43-B342-C15DAE1BA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CC015E-0784-E940-9436-8476FA0781F0}" type="slidenum">
              <a:rPr kumimoji="1" lang="ja-JP" altLang="en-US" smtClean="0"/>
              <a:pPr/>
              <a:t>9</a:t>
            </a:fld>
            <a:r>
              <a:rPr kumimoji="1" lang="en-US" altLang="ja-JP" dirty="0"/>
              <a:t>/16</a:t>
            </a:r>
            <a:endParaRPr kumimoji="1" lang="ja-JP" altLang="en-US" dirty="0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849F08E6-5251-8AED-A242-B3F881437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646904"/>
              </p:ext>
            </p:extLst>
          </p:nvPr>
        </p:nvGraphicFramePr>
        <p:xfrm>
          <a:off x="4701396" y="765175"/>
          <a:ext cx="4992785" cy="54461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92785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60555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卓袱浜勝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42097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■予算：①￥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4,800/PAX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（税込）➁￥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6,500/PAX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（税込）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■メニュー：①お手軽卓袱（昼）➁卓袱コース（夜）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             例）お鰭、バラ煮、前菜盛り合わせ、刺身、揚げ物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              大鉢、中鉢、ご飯、煮物、香の物、水菓子、梅椀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■収容人数：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70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■対応内容：☑昼食　☑夕食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■対応区分：☑修学旅行　☑一般団体　□インバウンド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5184922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■言語対応：スタッフ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     　メニュー　□英語　□中国語　□韓国語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626641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■特別対応：アレルギー対応　□可能　☑不可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670042"/>
                  </a:ext>
                </a:extLst>
              </a:tr>
              <a:tr h="397965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 ハラル・ベジタリアン対応　□可能　☑不可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09404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■問合せ先：</a:t>
                      </a:r>
                      <a:r>
                        <a:rPr kumimoji="1" lang="en-US" altLang="ja-JP" sz="1400" u="sng" kern="1200" dirty="0">
                          <a:solidFill>
                            <a:schemeClr val="dk1"/>
                          </a:solidFill>
                          <a:effectLst/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cs typeface="+mn-cs"/>
                          <a:hlinkClick r:id="rId2"/>
                        </a:rPr>
                        <a:t>info@sippoku.co.jp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8898746"/>
                  </a:ext>
                </a:extLst>
              </a:tr>
              <a:tr h="36246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　　　　　     岡山さん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198030"/>
                  </a:ext>
                </a:extLst>
              </a:tr>
            </a:tbl>
          </a:graphicData>
        </a:graphic>
      </p:graphicFrame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896C59BA-99FA-FBD6-DEFE-A9092F461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098984"/>
              </p:ext>
            </p:extLst>
          </p:nvPr>
        </p:nvGraphicFramePr>
        <p:xfrm>
          <a:off x="310552" y="3157268"/>
          <a:ext cx="4183810" cy="30185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3810">
                  <a:extLst>
                    <a:ext uri="{9D8B030D-6E8A-4147-A177-3AD203B41FA5}">
                      <a16:colId xmlns:a16="http://schemas.microsoft.com/office/drawing/2014/main" val="2505448124"/>
                    </a:ext>
                  </a:extLst>
                </a:gridCol>
              </a:tblGrid>
              <a:tr h="45123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基本情報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918648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■ホームページ：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  <a:hlinkClick r:id="rId3"/>
                        </a:rPr>
                        <a:t>https://www.sippoku.jp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56390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■電話番号：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095-826-8321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05212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■住所： 〒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850-0301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長崎市鍛冶屋町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6-50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0795458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■営業時間： 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11:00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～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21:30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　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(L.O.20:00)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HGPｺﾞｼｯｸM" panose="020B0600000000000000" pitchFamily="50" charset="-128"/>
                        <a:ea typeface="HGPｺﾞｼｯｸM" panose="020B06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145913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■定休日： 不定休（お問い合わせください）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707379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■アクセス： 電停「思案橋」から徒歩</a:t>
                      </a:r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5</a:t>
                      </a: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704121"/>
                  </a:ext>
                </a:extLst>
              </a:tr>
              <a:tr h="367257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PｺﾞｼｯｸM" panose="020B0600000000000000" pitchFamily="50" charset="-128"/>
                          <a:ea typeface="HGPｺﾞｼｯｸM" panose="020B0600000000000000" pitchFamily="50" charset="-128"/>
                        </a:rPr>
                        <a:t>■駐車場： 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978126"/>
                  </a:ext>
                </a:extLst>
              </a:tr>
            </a:tbl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82166FD-C370-956D-8793-3129A4C9D122}"/>
              </a:ext>
            </a:extLst>
          </p:cNvPr>
          <p:cNvSpPr/>
          <p:nvPr/>
        </p:nvSpPr>
        <p:spPr>
          <a:xfrm>
            <a:off x="4701396" y="18891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和食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DE2DC13-92FF-2D24-D907-71E9364E44CD}"/>
              </a:ext>
            </a:extLst>
          </p:cNvPr>
          <p:cNvSpPr/>
          <p:nvPr/>
        </p:nvSpPr>
        <p:spPr>
          <a:xfrm>
            <a:off x="5776823" y="176543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中華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4E94708-4E87-60F4-BB33-5F3D5C2F57B4}"/>
              </a:ext>
            </a:extLst>
          </p:cNvPr>
          <p:cNvSpPr/>
          <p:nvPr/>
        </p:nvSpPr>
        <p:spPr>
          <a:xfrm>
            <a:off x="6852250" y="171931"/>
            <a:ext cx="923027" cy="42441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洋食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6204214-FBBD-3C18-5FCC-B773F4A60D9C}"/>
              </a:ext>
            </a:extLst>
          </p:cNvPr>
          <p:cNvSpPr/>
          <p:nvPr/>
        </p:nvSpPr>
        <p:spPr>
          <a:xfrm>
            <a:off x="7927677" y="188913"/>
            <a:ext cx="923027" cy="424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その他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735A54A-64A9-7EEB-A4D9-BD572C2719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52" y="847854"/>
            <a:ext cx="3184030" cy="21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3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暮らしのそばに、ほら世界。">
      <a:dk1>
        <a:srgbClr val="000000"/>
      </a:dk1>
      <a:lt1>
        <a:srgbClr val="FFFFFF"/>
      </a:lt1>
      <a:dk2>
        <a:srgbClr val="BC121A"/>
      </a:dk2>
      <a:lt2>
        <a:srgbClr val="F8F8F8"/>
      </a:lt2>
      <a:accent1>
        <a:srgbClr val="D5D5D5"/>
      </a:accent1>
      <a:accent2>
        <a:srgbClr val="A9A9A9"/>
      </a:accent2>
      <a:accent3>
        <a:srgbClr val="797979"/>
      </a:accent3>
      <a:accent4>
        <a:srgbClr val="414141"/>
      </a:accent4>
      <a:accent5>
        <a:srgbClr val="002F7B"/>
      </a:accent5>
      <a:accent6>
        <a:srgbClr val="0096FF"/>
      </a:accent6>
      <a:hlink>
        <a:srgbClr val="0432FF"/>
      </a:hlink>
      <a:folHlink>
        <a:srgbClr val="C0C0C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暮らしのそばに、ほら世界。">
      <a:dk1>
        <a:srgbClr val="000000"/>
      </a:dk1>
      <a:lt1>
        <a:srgbClr val="FFFFFF"/>
      </a:lt1>
      <a:dk2>
        <a:srgbClr val="BC121A"/>
      </a:dk2>
      <a:lt2>
        <a:srgbClr val="F8F8F8"/>
      </a:lt2>
      <a:accent1>
        <a:srgbClr val="D5D5D5"/>
      </a:accent1>
      <a:accent2>
        <a:srgbClr val="A9A9A9"/>
      </a:accent2>
      <a:accent3>
        <a:srgbClr val="797979"/>
      </a:accent3>
      <a:accent4>
        <a:srgbClr val="414141"/>
      </a:accent4>
      <a:accent5>
        <a:srgbClr val="002F7B"/>
      </a:accent5>
      <a:accent6>
        <a:srgbClr val="0096FF"/>
      </a:accent6>
      <a:hlink>
        <a:srgbClr val="0432FF"/>
      </a:hlink>
      <a:folHlink>
        <a:srgbClr val="C0C0C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デザインの設定">
  <a:themeElements>
    <a:clrScheme name="暮らしのそばに、ほら世界。">
      <a:dk1>
        <a:srgbClr val="000000"/>
      </a:dk1>
      <a:lt1>
        <a:srgbClr val="FFFFFF"/>
      </a:lt1>
      <a:dk2>
        <a:srgbClr val="BC121A"/>
      </a:dk2>
      <a:lt2>
        <a:srgbClr val="F8F8F8"/>
      </a:lt2>
      <a:accent1>
        <a:srgbClr val="D5D5D5"/>
      </a:accent1>
      <a:accent2>
        <a:srgbClr val="A9A9A9"/>
      </a:accent2>
      <a:accent3>
        <a:srgbClr val="797979"/>
      </a:accent3>
      <a:accent4>
        <a:srgbClr val="414141"/>
      </a:accent4>
      <a:accent5>
        <a:srgbClr val="002F7B"/>
      </a:accent5>
      <a:accent6>
        <a:srgbClr val="0096FF"/>
      </a:accent6>
      <a:hlink>
        <a:srgbClr val="0432FF"/>
      </a:hlink>
      <a:folHlink>
        <a:srgbClr val="C0C0C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デザインの設定">
  <a:themeElements>
    <a:clrScheme name="暮らしのそばに、ほら世界。">
      <a:dk1>
        <a:srgbClr val="000000"/>
      </a:dk1>
      <a:lt1>
        <a:srgbClr val="FFFFFF"/>
      </a:lt1>
      <a:dk2>
        <a:srgbClr val="BC121A"/>
      </a:dk2>
      <a:lt2>
        <a:srgbClr val="F8F8F8"/>
      </a:lt2>
      <a:accent1>
        <a:srgbClr val="D5D5D5"/>
      </a:accent1>
      <a:accent2>
        <a:srgbClr val="A9A9A9"/>
      </a:accent2>
      <a:accent3>
        <a:srgbClr val="797979"/>
      </a:accent3>
      <a:accent4>
        <a:srgbClr val="414141"/>
      </a:accent4>
      <a:accent5>
        <a:srgbClr val="002F7B"/>
      </a:accent5>
      <a:accent6>
        <a:srgbClr val="0096FF"/>
      </a:accent6>
      <a:hlink>
        <a:srgbClr val="0432FF"/>
      </a:hlink>
      <a:folHlink>
        <a:srgbClr val="C0C0C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暮らしのそばに、ほら世界。">
      <a:dk1>
        <a:srgbClr val="000000"/>
      </a:dk1>
      <a:lt1>
        <a:srgbClr val="FFFFFF"/>
      </a:lt1>
      <a:dk2>
        <a:srgbClr val="BC121A"/>
      </a:dk2>
      <a:lt2>
        <a:srgbClr val="F8F8F8"/>
      </a:lt2>
      <a:accent1>
        <a:srgbClr val="D5D5D5"/>
      </a:accent1>
      <a:accent2>
        <a:srgbClr val="A9A9A9"/>
      </a:accent2>
      <a:accent3>
        <a:srgbClr val="797979"/>
      </a:accent3>
      <a:accent4>
        <a:srgbClr val="414141"/>
      </a:accent4>
      <a:accent5>
        <a:srgbClr val="002F7B"/>
      </a:accent5>
      <a:accent6>
        <a:srgbClr val="0096FF"/>
      </a:accent6>
      <a:hlink>
        <a:srgbClr val="0432FF"/>
      </a:hlink>
      <a:folHlink>
        <a:srgbClr val="C0C0C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デザインの設定">
  <a:themeElements>
    <a:clrScheme name="暮らしのそばに、ほら世界。">
      <a:dk1>
        <a:srgbClr val="000000"/>
      </a:dk1>
      <a:lt1>
        <a:srgbClr val="FFFFFF"/>
      </a:lt1>
      <a:dk2>
        <a:srgbClr val="BC121A"/>
      </a:dk2>
      <a:lt2>
        <a:srgbClr val="F8F8F8"/>
      </a:lt2>
      <a:accent1>
        <a:srgbClr val="D5D5D5"/>
      </a:accent1>
      <a:accent2>
        <a:srgbClr val="A9A9A9"/>
      </a:accent2>
      <a:accent3>
        <a:srgbClr val="797979"/>
      </a:accent3>
      <a:accent4>
        <a:srgbClr val="414141"/>
      </a:accent4>
      <a:accent5>
        <a:srgbClr val="002F7B"/>
      </a:accent5>
      <a:accent6>
        <a:srgbClr val="0096FF"/>
      </a:accent6>
      <a:hlink>
        <a:srgbClr val="0432FF"/>
      </a:hlink>
      <a:folHlink>
        <a:srgbClr val="C0C0C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7380</TotalTime>
  <Words>2922</Words>
  <Application>Microsoft Office PowerPoint</Application>
  <PresentationFormat>A4 210 x 297 mm</PresentationFormat>
  <Paragraphs>448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16</vt:i4>
      </vt:variant>
    </vt:vector>
  </HeadingPairs>
  <TitlesOfParts>
    <vt:vector size="28" baseType="lpstr">
      <vt:lpstr>HGPｺﾞｼｯｸM</vt:lpstr>
      <vt:lpstr>游ゴシック</vt:lpstr>
      <vt:lpstr>游ゴシック</vt:lpstr>
      <vt:lpstr>Yu Gothic Medium</vt:lpstr>
      <vt:lpstr>游明朝</vt:lpstr>
      <vt:lpstr>Arial</vt:lpstr>
      <vt:lpstr>Office テーマ</vt:lpstr>
      <vt:lpstr>デザインの設定</vt:lpstr>
      <vt:lpstr>2_デザインの設定</vt:lpstr>
      <vt:lpstr>1_デザインの設定</vt:lpstr>
      <vt:lpstr>3_デザインの設定</vt:lpstr>
      <vt:lpstr>4_デザインの設定</vt:lpstr>
      <vt:lpstr>長崎市 団体受入レストラン情報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8968</dc:creator>
  <cp:lastModifiedBy>032 nitca</cp:lastModifiedBy>
  <cp:revision>462</cp:revision>
  <cp:lastPrinted>2023-12-18T06:26:34Z</cp:lastPrinted>
  <dcterms:created xsi:type="dcterms:W3CDTF">2022-03-17T09:23:02Z</dcterms:created>
  <dcterms:modified xsi:type="dcterms:W3CDTF">2024-07-19T05:26:28Z</dcterms:modified>
</cp:coreProperties>
</file>